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21"/>
  </p:notesMasterIdLst>
  <p:sldIdLst>
    <p:sldId id="256" r:id="rId5"/>
    <p:sldId id="291" r:id="rId6"/>
    <p:sldId id="292" r:id="rId7"/>
    <p:sldId id="257" r:id="rId8"/>
    <p:sldId id="305" r:id="rId9"/>
    <p:sldId id="258" r:id="rId10"/>
    <p:sldId id="293" r:id="rId11"/>
    <p:sldId id="295" r:id="rId12"/>
    <p:sldId id="299" r:id="rId13"/>
    <p:sldId id="300" r:id="rId14"/>
    <p:sldId id="297" r:id="rId15"/>
    <p:sldId id="301" r:id="rId16"/>
    <p:sldId id="298" r:id="rId17"/>
    <p:sldId id="304" r:id="rId18"/>
    <p:sldId id="303" r:id="rId19"/>
    <p:sldId id="29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EDE7"/>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04" autoAdjust="0"/>
    <p:restoredTop sz="94660"/>
  </p:normalViewPr>
  <p:slideViewPr>
    <p:cSldViewPr snapToGrid="0">
      <p:cViewPr varScale="1">
        <p:scale>
          <a:sx n="107" d="100"/>
          <a:sy n="107" d="100"/>
        </p:scale>
        <p:origin x="42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Hazard" userId="71b497eb-3eb3-47bd-8872-e714f38e3320" providerId="ADAL" clId="{192D8519-8F2D-4BB2-B1A2-36553917752A}"/>
    <pc:docChg chg="undo custSel addSld delSld modSld sldOrd">
      <pc:chgData name="Laurie Hazard" userId="71b497eb-3eb3-47bd-8872-e714f38e3320" providerId="ADAL" clId="{192D8519-8F2D-4BB2-B1A2-36553917752A}" dt="2024-04-16T15:46:41.953" v="2603" actId="20577"/>
      <pc:docMkLst>
        <pc:docMk/>
      </pc:docMkLst>
      <pc:sldChg chg="modSp mod">
        <pc:chgData name="Laurie Hazard" userId="71b497eb-3eb3-47bd-8872-e714f38e3320" providerId="ADAL" clId="{192D8519-8F2D-4BB2-B1A2-36553917752A}" dt="2024-04-16T12:21:38.636" v="2589" actId="20577"/>
        <pc:sldMkLst>
          <pc:docMk/>
          <pc:sldMk cId="253947530" sldId="256"/>
        </pc:sldMkLst>
        <pc:spChg chg="mod">
          <ac:chgData name="Laurie Hazard" userId="71b497eb-3eb3-47bd-8872-e714f38e3320" providerId="ADAL" clId="{192D8519-8F2D-4BB2-B1A2-36553917752A}" dt="2024-04-16T12:21:38.636" v="2589" actId="20577"/>
          <ac:spMkLst>
            <pc:docMk/>
            <pc:sldMk cId="253947530" sldId="256"/>
            <ac:spMk id="2" creationId="{00000000-0000-0000-0000-000000000000}"/>
          </ac:spMkLst>
        </pc:spChg>
        <pc:spChg chg="mod">
          <ac:chgData name="Laurie Hazard" userId="71b497eb-3eb3-47bd-8872-e714f38e3320" providerId="ADAL" clId="{192D8519-8F2D-4BB2-B1A2-36553917752A}" dt="2024-03-26T13:32:46.681" v="8" actId="20577"/>
          <ac:spMkLst>
            <pc:docMk/>
            <pc:sldMk cId="253947530" sldId="256"/>
            <ac:spMk id="3" creationId="{00000000-0000-0000-0000-000000000000}"/>
          </ac:spMkLst>
        </pc:spChg>
      </pc:sldChg>
      <pc:sldChg chg="modSp mod">
        <pc:chgData name="Laurie Hazard" userId="71b497eb-3eb3-47bd-8872-e714f38e3320" providerId="ADAL" clId="{192D8519-8F2D-4BB2-B1A2-36553917752A}" dt="2024-03-26T16:57:25.670" v="306" actId="207"/>
        <pc:sldMkLst>
          <pc:docMk/>
          <pc:sldMk cId="3062097866" sldId="258"/>
        </pc:sldMkLst>
        <pc:spChg chg="mod">
          <ac:chgData name="Laurie Hazard" userId="71b497eb-3eb3-47bd-8872-e714f38e3320" providerId="ADAL" clId="{192D8519-8F2D-4BB2-B1A2-36553917752A}" dt="2024-03-26T16:57:01.189" v="302" actId="27636"/>
          <ac:spMkLst>
            <pc:docMk/>
            <pc:sldMk cId="3062097866" sldId="258"/>
            <ac:spMk id="3" creationId="{00000000-0000-0000-0000-000000000000}"/>
          </ac:spMkLst>
        </pc:spChg>
        <pc:spChg chg="mod">
          <ac:chgData name="Laurie Hazard" userId="71b497eb-3eb3-47bd-8872-e714f38e3320" providerId="ADAL" clId="{192D8519-8F2D-4BB2-B1A2-36553917752A}" dt="2024-03-26T16:57:25.670" v="306" actId="207"/>
          <ac:spMkLst>
            <pc:docMk/>
            <pc:sldMk cId="3062097866" sldId="258"/>
            <ac:spMk id="9" creationId="{820E9FAC-BD46-BFD9-DD2A-F6ABBEE3F153}"/>
          </ac:spMkLst>
        </pc:spChg>
      </pc:sldChg>
      <pc:sldChg chg="modSp mod">
        <pc:chgData name="Laurie Hazard" userId="71b497eb-3eb3-47bd-8872-e714f38e3320" providerId="ADAL" clId="{192D8519-8F2D-4BB2-B1A2-36553917752A}" dt="2024-03-26T17:32:24.323" v="389" actId="13926"/>
        <pc:sldMkLst>
          <pc:docMk/>
          <pc:sldMk cId="1141514824" sldId="293"/>
        </pc:sldMkLst>
        <pc:spChg chg="mod">
          <ac:chgData name="Laurie Hazard" userId="71b497eb-3eb3-47bd-8872-e714f38e3320" providerId="ADAL" clId="{192D8519-8F2D-4BB2-B1A2-36553917752A}" dt="2024-03-26T17:31:55.086" v="386" actId="1076"/>
          <ac:spMkLst>
            <pc:docMk/>
            <pc:sldMk cId="1141514824" sldId="293"/>
            <ac:spMk id="13" creationId="{8F6FEF89-0D5F-C3F8-4F1F-6296BF8F0A5B}"/>
          </ac:spMkLst>
        </pc:spChg>
        <pc:graphicFrameChg chg="mod modGraphic">
          <ac:chgData name="Laurie Hazard" userId="71b497eb-3eb3-47bd-8872-e714f38e3320" providerId="ADAL" clId="{192D8519-8F2D-4BB2-B1A2-36553917752A}" dt="2024-03-26T17:32:24.323" v="389" actId="13926"/>
          <ac:graphicFrameMkLst>
            <pc:docMk/>
            <pc:sldMk cId="1141514824" sldId="293"/>
            <ac:graphicFrameMk id="10" creationId="{71BA9CFF-5227-CA5D-4DE7-C847F8C1EB45}"/>
          </ac:graphicFrameMkLst>
        </pc:graphicFrameChg>
      </pc:sldChg>
      <pc:sldChg chg="modSp mod ord">
        <pc:chgData name="Laurie Hazard" userId="71b497eb-3eb3-47bd-8872-e714f38e3320" providerId="ADAL" clId="{192D8519-8F2D-4BB2-B1A2-36553917752A}" dt="2024-03-27T19:00:53.569" v="1744"/>
        <pc:sldMkLst>
          <pc:docMk/>
          <pc:sldMk cId="2232509438" sldId="294"/>
        </pc:sldMkLst>
        <pc:spChg chg="mod">
          <ac:chgData name="Laurie Hazard" userId="71b497eb-3eb3-47bd-8872-e714f38e3320" providerId="ADAL" clId="{192D8519-8F2D-4BB2-B1A2-36553917752A}" dt="2024-03-26T19:27:14.976" v="1262" actId="313"/>
          <ac:spMkLst>
            <pc:docMk/>
            <pc:sldMk cId="2232509438" sldId="294"/>
            <ac:spMk id="3" creationId="{074CE9A9-F244-ADD3-107D-F0BFF8294A78}"/>
          </ac:spMkLst>
        </pc:spChg>
      </pc:sldChg>
      <pc:sldChg chg="modSp mod">
        <pc:chgData name="Laurie Hazard" userId="71b497eb-3eb3-47bd-8872-e714f38e3320" providerId="ADAL" clId="{192D8519-8F2D-4BB2-B1A2-36553917752A}" dt="2024-04-03T19:33:36.459" v="2510" actId="255"/>
        <pc:sldMkLst>
          <pc:docMk/>
          <pc:sldMk cId="4066730470" sldId="295"/>
        </pc:sldMkLst>
        <pc:spChg chg="mod">
          <ac:chgData name="Laurie Hazard" userId="71b497eb-3eb3-47bd-8872-e714f38e3320" providerId="ADAL" clId="{192D8519-8F2D-4BB2-B1A2-36553917752A}" dt="2024-03-27T16:05:23.435" v="1451" actId="1076"/>
          <ac:spMkLst>
            <pc:docMk/>
            <pc:sldMk cId="4066730470" sldId="295"/>
            <ac:spMk id="7" creationId="{3A27E4B8-B35B-EFEE-EA78-F224EBFDB875}"/>
          </ac:spMkLst>
        </pc:spChg>
        <pc:graphicFrameChg chg="mod modGraphic">
          <ac:chgData name="Laurie Hazard" userId="71b497eb-3eb3-47bd-8872-e714f38e3320" providerId="ADAL" clId="{192D8519-8F2D-4BB2-B1A2-36553917752A}" dt="2024-04-03T19:33:36.459" v="2510" actId="255"/>
          <ac:graphicFrameMkLst>
            <pc:docMk/>
            <pc:sldMk cId="4066730470" sldId="295"/>
            <ac:graphicFrameMk id="6" creationId="{0196807E-A1EB-F856-C99B-B552E0FBB91B}"/>
          </ac:graphicFrameMkLst>
        </pc:graphicFrameChg>
      </pc:sldChg>
      <pc:sldChg chg="modSp del mod">
        <pc:chgData name="Laurie Hazard" userId="71b497eb-3eb3-47bd-8872-e714f38e3320" providerId="ADAL" clId="{192D8519-8F2D-4BB2-B1A2-36553917752A}" dt="2024-03-27T16:06:45.798" v="1464" actId="2696"/>
        <pc:sldMkLst>
          <pc:docMk/>
          <pc:sldMk cId="2488829194" sldId="296"/>
        </pc:sldMkLst>
        <pc:graphicFrameChg chg="modGraphic">
          <ac:chgData name="Laurie Hazard" userId="71b497eb-3eb3-47bd-8872-e714f38e3320" providerId="ADAL" clId="{192D8519-8F2D-4BB2-B1A2-36553917752A}" dt="2024-03-26T17:49:05.110" v="663" actId="20577"/>
          <ac:graphicFrameMkLst>
            <pc:docMk/>
            <pc:sldMk cId="2488829194" sldId="296"/>
            <ac:graphicFrameMk id="6" creationId="{0196807E-A1EB-F856-C99B-B552E0FBB91B}"/>
          </ac:graphicFrameMkLst>
        </pc:graphicFrameChg>
      </pc:sldChg>
      <pc:sldChg chg="modSp mod">
        <pc:chgData name="Laurie Hazard" userId="71b497eb-3eb3-47bd-8872-e714f38e3320" providerId="ADAL" clId="{192D8519-8F2D-4BB2-B1A2-36553917752A}" dt="2024-04-16T15:46:41.953" v="2603" actId="20577"/>
        <pc:sldMkLst>
          <pc:docMk/>
          <pc:sldMk cId="1751102070" sldId="297"/>
        </pc:sldMkLst>
        <pc:spChg chg="mod">
          <ac:chgData name="Laurie Hazard" userId="71b497eb-3eb3-47bd-8872-e714f38e3320" providerId="ADAL" clId="{192D8519-8F2D-4BB2-B1A2-36553917752A}" dt="2024-04-16T15:46:41.953" v="2603" actId="20577"/>
          <ac:spMkLst>
            <pc:docMk/>
            <pc:sldMk cId="1751102070" sldId="297"/>
            <ac:spMk id="3" creationId="{210EC187-82EE-873F-D7CD-4258F89EDF6D}"/>
          </ac:spMkLst>
        </pc:spChg>
      </pc:sldChg>
      <pc:sldChg chg="addSp delSp modSp new mod modClrScheme chgLayout">
        <pc:chgData name="Laurie Hazard" userId="71b497eb-3eb3-47bd-8872-e714f38e3320" providerId="ADAL" clId="{192D8519-8F2D-4BB2-B1A2-36553917752A}" dt="2024-03-26T19:21:52.869" v="1194" actId="20577"/>
        <pc:sldMkLst>
          <pc:docMk/>
          <pc:sldMk cId="1552655978" sldId="299"/>
        </pc:sldMkLst>
        <pc:spChg chg="del mod ord">
          <ac:chgData name="Laurie Hazard" userId="71b497eb-3eb3-47bd-8872-e714f38e3320" providerId="ADAL" clId="{192D8519-8F2D-4BB2-B1A2-36553917752A}" dt="2024-03-26T18:14:11.503" v="700" actId="700"/>
          <ac:spMkLst>
            <pc:docMk/>
            <pc:sldMk cId="1552655978" sldId="299"/>
            <ac:spMk id="2" creationId="{152048D4-394D-A69C-F4B3-18AEB7A79BEC}"/>
          </ac:spMkLst>
        </pc:spChg>
        <pc:spChg chg="del mod ord">
          <ac:chgData name="Laurie Hazard" userId="71b497eb-3eb3-47bd-8872-e714f38e3320" providerId="ADAL" clId="{192D8519-8F2D-4BB2-B1A2-36553917752A}" dt="2024-03-26T18:14:11.503" v="700" actId="700"/>
          <ac:spMkLst>
            <pc:docMk/>
            <pc:sldMk cId="1552655978" sldId="299"/>
            <ac:spMk id="3" creationId="{2EDB6FA5-607A-12D5-90A6-4E072A8216F6}"/>
          </ac:spMkLst>
        </pc:spChg>
        <pc:spChg chg="del mod ord">
          <ac:chgData name="Laurie Hazard" userId="71b497eb-3eb3-47bd-8872-e714f38e3320" providerId="ADAL" clId="{192D8519-8F2D-4BB2-B1A2-36553917752A}" dt="2024-03-26T18:14:11.503" v="700" actId="700"/>
          <ac:spMkLst>
            <pc:docMk/>
            <pc:sldMk cId="1552655978" sldId="299"/>
            <ac:spMk id="4" creationId="{7A638E2C-A9DF-0351-E377-11492867533A}"/>
          </ac:spMkLst>
        </pc:spChg>
        <pc:spChg chg="mod ord">
          <ac:chgData name="Laurie Hazard" userId="71b497eb-3eb3-47bd-8872-e714f38e3320" providerId="ADAL" clId="{192D8519-8F2D-4BB2-B1A2-36553917752A}" dt="2024-03-26T18:14:11.503" v="700" actId="700"/>
          <ac:spMkLst>
            <pc:docMk/>
            <pc:sldMk cId="1552655978" sldId="299"/>
            <ac:spMk id="5" creationId="{32906A9E-744B-6305-BECC-BDCCA61361F2}"/>
          </ac:spMkLst>
        </pc:spChg>
        <pc:spChg chg="mod ord">
          <ac:chgData name="Laurie Hazard" userId="71b497eb-3eb3-47bd-8872-e714f38e3320" providerId="ADAL" clId="{192D8519-8F2D-4BB2-B1A2-36553917752A}" dt="2024-03-26T18:14:11.503" v="700" actId="700"/>
          <ac:spMkLst>
            <pc:docMk/>
            <pc:sldMk cId="1552655978" sldId="299"/>
            <ac:spMk id="6" creationId="{A3ACA4E5-E395-CC91-3D0C-B54748EEBC89}"/>
          </ac:spMkLst>
        </pc:spChg>
        <pc:spChg chg="add del mod ord">
          <ac:chgData name="Laurie Hazard" userId="71b497eb-3eb3-47bd-8872-e714f38e3320" providerId="ADAL" clId="{192D8519-8F2D-4BB2-B1A2-36553917752A}" dt="2024-03-26T18:19:54.195" v="1103" actId="20577"/>
          <ac:spMkLst>
            <pc:docMk/>
            <pc:sldMk cId="1552655978" sldId="299"/>
            <ac:spMk id="7" creationId="{4D4D697A-B981-F20C-F752-A561D75F602B}"/>
          </ac:spMkLst>
        </pc:spChg>
        <pc:spChg chg="add mod ord">
          <ac:chgData name="Laurie Hazard" userId="71b497eb-3eb3-47bd-8872-e714f38e3320" providerId="ADAL" clId="{192D8519-8F2D-4BB2-B1A2-36553917752A}" dt="2024-03-26T19:21:48.749" v="1190" actId="20577"/>
          <ac:spMkLst>
            <pc:docMk/>
            <pc:sldMk cId="1552655978" sldId="299"/>
            <ac:spMk id="8" creationId="{9E98B87C-C2CE-9402-4B34-E37D87388C27}"/>
          </ac:spMkLst>
        </pc:spChg>
        <pc:spChg chg="add mod ord">
          <ac:chgData name="Laurie Hazard" userId="71b497eb-3eb3-47bd-8872-e714f38e3320" providerId="ADAL" clId="{192D8519-8F2D-4BB2-B1A2-36553917752A}" dt="2024-03-26T18:19:38.486" v="1092" actId="208"/>
          <ac:spMkLst>
            <pc:docMk/>
            <pc:sldMk cId="1552655978" sldId="299"/>
            <ac:spMk id="9" creationId="{80B0F180-E253-69AB-075E-BC18DE828D57}"/>
          </ac:spMkLst>
        </pc:spChg>
        <pc:spChg chg="add mod ord">
          <ac:chgData name="Laurie Hazard" userId="71b497eb-3eb3-47bd-8872-e714f38e3320" providerId="ADAL" clId="{192D8519-8F2D-4BB2-B1A2-36553917752A}" dt="2024-03-26T19:21:52.869" v="1194" actId="20577"/>
          <ac:spMkLst>
            <pc:docMk/>
            <pc:sldMk cId="1552655978" sldId="299"/>
            <ac:spMk id="10" creationId="{4FECCFD8-4479-3643-1F43-D4A5A03B4043}"/>
          </ac:spMkLst>
        </pc:spChg>
        <pc:spChg chg="add mod ord">
          <ac:chgData name="Laurie Hazard" userId="71b497eb-3eb3-47bd-8872-e714f38e3320" providerId="ADAL" clId="{192D8519-8F2D-4BB2-B1A2-36553917752A}" dt="2024-03-26T18:19:01.523" v="1084" actId="20577"/>
          <ac:spMkLst>
            <pc:docMk/>
            <pc:sldMk cId="1552655978" sldId="299"/>
            <ac:spMk id="11" creationId="{B0CC2403-9160-FA4B-8EF9-930425CF1144}"/>
          </ac:spMkLst>
        </pc:spChg>
        <pc:spChg chg="add mod">
          <ac:chgData name="Laurie Hazard" userId="71b497eb-3eb3-47bd-8872-e714f38e3320" providerId="ADAL" clId="{192D8519-8F2D-4BB2-B1A2-36553917752A}" dt="2024-03-26T18:18:39.925" v="1041" actId="20577"/>
          <ac:spMkLst>
            <pc:docMk/>
            <pc:sldMk cId="1552655978" sldId="299"/>
            <ac:spMk id="12" creationId="{96F2C349-AC76-E68A-6416-59FF0645C181}"/>
          </ac:spMkLst>
        </pc:spChg>
      </pc:sldChg>
      <pc:sldChg chg="delSp modSp add mod">
        <pc:chgData name="Laurie Hazard" userId="71b497eb-3eb3-47bd-8872-e714f38e3320" providerId="ADAL" clId="{192D8519-8F2D-4BB2-B1A2-36553917752A}" dt="2024-03-26T19:22:16.060" v="1210"/>
        <pc:sldMkLst>
          <pc:docMk/>
          <pc:sldMk cId="2733072538" sldId="300"/>
        </pc:sldMkLst>
        <pc:spChg chg="mod">
          <ac:chgData name="Laurie Hazard" userId="71b497eb-3eb3-47bd-8872-e714f38e3320" providerId="ADAL" clId="{192D8519-8F2D-4BB2-B1A2-36553917752A}" dt="2024-03-26T18:38:09.233" v="1126" actId="20577"/>
          <ac:spMkLst>
            <pc:docMk/>
            <pc:sldMk cId="2733072538" sldId="300"/>
            <ac:spMk id="7" creationId="{4D4D697A-B981-F20C-F752-A561D75F602B}"/>
          </ac:spMkLst>
        </pc:spChg>
        <pc:spChg chg="mod">
          <ac:chgData name="Laurie Hazard" userId="71b497eb-3eb3-47bd-8872-e714f38e3320" providerId="ADAL" clId="{192D8519-8F2D-4BB2-B1A2-36553917752A}" dt="2024-03-26T19:22:11.748" v="1209" actId="27636"/>
          <ac:spMkLst>
            <pc:docMk/>
            <pc:sldMk cId="2733072538" sldId="300"/>
            <ac:spMk id="8" creationId="{9E98B87C-C2CE-9402-4B34-E37D87388C27}"/>
          </ac:spMkLst>
        </pc:spChg>
        <pc:spChg chg="mod">
          <ac:chgData name="Laurie Hazard" userId="71b497eb-3eb3-47bd-8872-e714f38e3320" providerId="ADAL" clId="{192D8519-8F2D-4BB2-B1A2-36553917752A}" dt="2024-03-26T18:38:21.107" v="1144" actId="20577"/>
          <ac:spMkLst>
            <pc:docMk/>
            <pc:sldMk cId="2733072538" sldId="300"/>
            <ac:spMk id="9" creationId="{80B0F180-E253-69AB-075E-BC18DE828D57}"/>
          </ac:spMkLst>
        </pc:spChg>
        <pc:spChg chg="mod">
          <ac:chgData name="Laurie Hazard" userId="71b497eb-3eb3-47bd-8872-e714f38e3320" providerId="ADAL" clId="{192D8519-8F2D-4BB2-B1A2-36553917752A}" dt="2024-03-26T19:22:16.060" v="1210"/>
          <ac:spMkLst>
            <pc:docMk/>
            <pc:sldMk cId="2733072538" sldId="300"/>
            <ac:spMk id="10" creationId="{4FECCFD8-4479-3643-1F43-D4A5A03B4043}"/>
          </ac:spMkLst>
        </pc:spChg>
        <pc:spChg chg="mod">
          <ac:chgData name="Laurie Hazard" userId="71b497eb-3eb3-47bd-8872-e714f38e3320" providerId="ADAL" clId="{192D8519-8F2D-4BB2-B1A2-36553917752A}" dt="2024-03-26T18:38:50.950" v="1171" actId="14100"/>
          <ac:spMkLst>
            <pc:docMk/>
            <pc:sldMk cId="2733072538" sldId="300"/>
            <ac:spMk id="11" creationId="{B0CC2403-9160-FA4B-8EF9-930425CF1144}"/>
          </ac:spMkLst>
        </pc:spChg>
        <pc:spChg chg="del">
          <ac:chgData name="Laurie Hazard" userId="71b497eb-3eb3-47bd-8872-e714f38e3320" providerId="ADAL" clId="{192D8519-8F2D-4BB2-B1A2-36553917752A}" dt="2024-03-26T18:38:47.043" v="1170" actId="478"/>
          <ac:spMkLst>
            <pc:docMk/>
            <pc:sldMk cId="2733072538" sldId="300"/>
            <ac:spMk id="12" creationId="{96F2C349-AC76-E68A-6416-59FF0645C181}"/>
          </ac:spMkLst>
        </pc:spChg>
      </pc:sldChg>
      <pc:sldChg chg="addSp delSp modSp add mod ord">
        <pc:chgData name="Laurie Hazard" userId="71b497eb-3eb3-47bd-8872-e714f38e3320" providerId="ADAL" clId="{192D8519-8F2D-4BB2-B1A2-36553917752A}" dt="2024-03-26T19:08:21.970" v="1186" actId="208"/>
        <pc:sldMkLst>
          <pc:docMk/>
          <pc:sldMk cId="4107490167" sldId="301"/>
        </pc:sldMkLst>
        <pc:spChg chg="mod">
          <ac:chgData name="Laurie Hazard" userId="71b497eb-3eb3-47bd-8872-e714f38e3320" providerId="ADAL" clId="{192D8519-8F2D-4BB2-B1A2-36553917752A}" dt="2024-03-26T19:08:00.770" v="1180" actId="20577"/>
          <ac:spMkLst>
            <pc:docMk/>
            <pc:sldMk cId="4107490167" sldId="301"/>
            <ac:spMk id="2" creationId="{BB4CB124-B2E5-8FA0-0BE4-069A23B81F5A}"/>
          </ac:spMkLst>
        </pc:spChg>
        <pc:spChg chg="add del mod">
          <ac:chgData name="Laurie Hazard" userId="71b497eb-3eb3-47bd-8872-e714f38e3320" providerId="ADAL" clId="{192D8519-8F2D-4BB2-B1A2-36553917752A}" dt="2024-03-26T19:08:09.163" v="1182"/>
          <ac:spMkLst>
            <pc:docMk/>
            <pc:sldMk cId="4107490167" sldId="301"/>
            <ac:spMk id="3" creationId="{DB380A44-9E70-5E92-5DF2-6A8E70654CF0}"/>
          </ac:spMkLst>
        </pc:spChg>
        <pc:picChg chg="add mod">
          <ac:chgData name="Laurie Hazard" userId="71b497eb-3eb3-47bd-8872-e714f38e3320" providerId="ADAL" clId="{192D8519-8F2D-4BB2-B1A2-36553917752A}" dt="2024-03-26T19:08:21.970" v="1186" actId="208"/>
          <ac:picMkLst>
            <pc:docMk/>
            <pc:sldMk cId="4107490167" sldId="301"/>
            <ac:picMk id="1026" creationId="{7F06850E-D349-022B-8F9D-CFA819D839ED}"/>
          </ac:picMkLst>
        </pc:picChg>
        <pc:picChg chg="del">
          <ac:chgData name="Laurie Hazard" userId="71b497eb-3eb3-47bd-8872-e714f38e3320" providerId="ADAL" clId="{192D8519-8F2D-4BB2-B1A2-36553917752A}" dt="2024-03-26T19:08:02.833" v="1181" actId="478"/>
          <ac:picMkLst>
            <pc:docMk/>
            <pc:sldMk cId="4107490167" sldId="301"/>
            <ac:picMk id="1030" creationId="{1A15E1C5-4D17-49E3-A663-5FAB6883A7FD}"/>
          </ac:picMkLst>
        </pc:picChg>
      </pc:sldChg>
      <pc:sldChg chg="modSp new del mod">
        <pc:chgData name="Laurie Hazard" userId="71b497eb-3eb3-47bd-8872-e714f38e3320" providerId="ADAL" clId="{192D8519-8F2D-4BB2-B1A2-36553917752A}" dt="2024-03-27T18:57:26.193" v="1708" actId="2696"/>
        <pc:sldMkLst>
          <pc:docMk/>
          <pc:sldMk cId="3040967876" sldId="302"/>
        </pc:sldMkLst>
        <pc:spChg chg="mod">
          <ac:chgData name="Laurie Hazard" userId="71b497eb-3eb3-47bd-8872-e714f38e3320" providerId="ADAL" clId="{192D8519-8F2D-4BB2-B1A2-36553917752A}" dt="2024-03-27T18:57:06.232" v="1705" actId="14100"/>
          <ac:spMkLst>
            <pc:docMk/>
            <pc:sldMk cId="3040967876" sldId="302"/>
            <ac:spMk id="2" creationId="{1ADC68C4-C049-7063-DEA7-4B9345102DC2}"/>
          </ac:spMkLst>
        </pc:spChg>
      </pc:sldChg>
      <pc:sldChg chg="addSp modSp new mod">
        <pc:chgData name="Laurie Hazard" userId="71b497eb-3eb3-47bd-8872-e714f38e3320" providerId="ADAL" clId="{192D8519-8F2D-4BB2-B1A2-36553917752A}" dt="2024-03-27T19:00:44" v="1742" actId="207"/>
        <pc:sldMkLst>
          <pc:docMk/>
          <pc:sldMk cId="1532307317" sldId="303"/>
        </pc:sldMkLst>
        <pc:spChg chg="add mod">
          <ac:chgData name="Laurie Hazard" userId="71b497eb-3eb3-47bd-8872-e714f38e3320" providerId="ADAL" clId="{192D8519-8F2D-4BB2-B1A2-36553917752A}" dt="2024-03-27T18:57:14.376" v="1707" actId="1076"/>
          <ac:spMkLst>
            <pc:docMk/>
            <pc:sldMk cId="1532307317" sldId="303"/>
            <ac:spMk id="5" creationId="{A355B709-1969-AA7F-C462-97E792E633D1}"/>
          </ac:spMkLst>
        </pc:spChg>
        <pc:spChg chg="add mod">
          <ac:chgData name="Laurie Hazard" userId="71b497eb-3eb3-47bd-8872-e714f38e3320" providerId="ADAL" clId="{192D8519-8F2D-4BB2-B1A2-36553917752A}" dt="2024-03-27T19:00:44" v="1742" actId="207"/>
          <ac:spMkLst>
            <pc:docMk/>
            <pc:sldMk cId="1532307317" sldId="303"/>
            <ac:spMk id="6" creationId="{82C15C34-03AE-3C1D-A615-92E6ED5EF524}"/>
          </ac:spMkLst>
        </pc:spChg>
        <pc:graphicFrameChg chg="add mod modGraphic">
          <ac:chgData name="Laurie Hazard" userId="71b497eb-3eb3-47bd-8872-e714f38e3320" providerId="ADAL" clId="{192D8519-8F2D-4BB2-B1A2-36553917752A}" dt="2024-03-27T18:59:42.657" v="1729" actId="948"/>
          <ac:graphicFrameMkLst>
            <pc:docMk/>
            <pc:sldMk cId="1532307317" sldId="303"/>
            <ac:graphicFrameMk id="4" creationId="{DFF5D0B5-5FB5-7BED-4D81-8B97FC708D15}"/>
          </ac:graphicFrameMkLst>
        </pc:graphicFrameChg>
      </pc:sldChg>
      <pc:sldChg chg="addSp modSp new mod">
        <pc:chgData name="Laurie Hazard" userId="71b497eb-3eb3-47bd-8872-e714f38e3320" providerId="ADAL" clId="{192D8519-8F2D-4BB2-B1A2-36553917752A}" dt="2024-03-28T14:51:24.989" v="2509" actId="27636"/>
        <pc:sldMkLst>
          <pc:docMk/>
          <pc:sldMk cId="23730007" sldId="304"/>
        </pc:sldMkLst>
        <pc:spChg chg="mod">
          <ac:chgData name="Laurie Hazard" userId="71b497eb-3eb3-47bd-8872-e714f38e3320" providerId="ADAL" clId="{192D8519-8F2D-4BB2-B1A2-36553917752A}" dt="2024-03-28T12:52:52.351" v="1791" actId="20577"/>
          <ac:spMkLst>
            <pc:docMk/>
            <pc:sldMk cId="23730007" sldId="304"/>
            <ac:spMk id="2" creationId="{D8D6532A-E114-2A58-42C3-4F3284A45251}"/>
          </ac:spMkLst>
        </pc:spChg>
        <pc:spChg chg="mod">
          <ac:chgData name="Laurie Hazard" userId="71b497eb-3eb3-47bd-8872-e714f38e3320" providerId="ADAL" clId="{192D8519-8F2D-4BB2-B1A2-36553917752A}" dt="2024-03-28T14:51:24.989" v="2509" actId="27636"/>
          <ac:spMkLst>
            <pc:docMk/>
            <pc:sldMk cId="23730007" sldId="304"/>
            <ac:spMk id="3" creationId="{69D00848-596C-A97B-17C3-93EFE8FF27A5}"/>
          </ac:spMkLst>
        </pc:spChg>
        <pc:picChg chg="add mod">
          <ac:chgData name="Laurie Hazard" userId="71b497eb-3eb3-47bd-8872-e714f38e3320" providerId="ADAL" clId="{192D8519-8F2D-4BB2-B1A2-36553917752A}" dt="2024-03-28T14:47:11.679" v="1977" actId="1076"/>
          <ac:picMkLst>
            <pc:docMk/>
            <pc:sldMk cId="23730007" sldId="304"/>
            <ac:picMk id="7" creationId="{A28F8505-A934-6C6B-B21B-0616BA972ADA}"/>
          </ac:picMkLst>
        </pc:picChg>
      </pc:sldChg>
      <pc:sldChg chg="addSp modSp new mod">
        <pc:chgData name="Laurie Hazard" userId="71b497eb-3eb3-47bd-8872-e714f38e3320" providerId="ADAL" clId="{192D8519-8F2D-4BB2-B1A2-36553917752A}" dt="2024-04-12T14:26:03.447" v="2567" actId="20577"/>
        <pc:sldMkLst>
          <pc:docMk/>
          <pc:sldMk cId="752783873" sldId="305"/>
        </pc:sldMkLst>
        <pc:spChg chg="mod">
          <ac:chgData name="Laurie Hazard" userId="71b497eb-3eb3-47bd-8872-e714f38e3320" providerId="ADAL" clId="{192D8519-8F2D-4BB2-B1A2-36553917752A}" dt="2024-04-12T14:26:03.447" v="2567" actId="20577"/>
          <ac:spMkLst>
            <pc:docMk/>
            <pc:sldMk cId="752783873" sldId="305"/>
            <ac:spMk id="2" creationId="{D47893CB-F61C-586F-C5BF-8527DEFBA439}"/>
          </ac:spMkLst>
        </pc:spChg>
        <pc:picChg chg="add mod">
          <ac:chgData name="Laurie Hazard" userId="71b497eb-3eb3-47bd-8872-e714f38e3320" providerId="ADAL" clId="{192D8519-8F2D-4BB2-B1A2-36553917752A}" dt="2024-04-12T14:25:37.672" v="2515" actId="14100"/>
          <ac:picMkLst>
            <pc:docMk/>
            <pc:sldMk cId="752783873" sldId="305"/>
            <ac:picMk id="1026" creationId="{11C43A53-7A72-299C-6D36-A1E64CCEE8B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C1C19-E18A-4EAD-B803-187F22AE14EA}"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80FC79-430A-4583-93DC-C37FFE437F05}" type="slidenum">
              <a:rPr lang="en-US" smtClean="0"/>
              <a:t>‹#›</a:t>
            </a:fld>
            <a:endParaRPr lang="en-US"/>
          </a:p>
        </p:txBody>
      </p:sp>
    </p:spTree>
    <p:extLst>
      <p:ext uri="{BB962C8B-B14F-4D97-AF65-F5344CB8AC3E}">
        <p14:creationId xmlns:p14="http://schemas.microsoft.com/office/powerpoint/2010/main" val="3650035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39FAF2-C478-4B3D-8F07-BA2BDAF56ADB}" type="datetime1">
              <a:rPr lang="en-US" smtClean="0"/>
              <a:t>4/16/2024</a:t>
            </a:fld>
            <a:endParaRPr lang="en-US" dirty="0"/>
          </a:p>
        </p:txBody>
      </p:sp>
      <p:sp>
        <p:nvSpPr>
          <p:cNvPr id="5" name="Footer Placeholder 4"/>
          <p:cNvSpPr>
            <a:spLocks noGrp="1"/>
          </p:cNvSpPr>
          <p:nvPr>
            <p:ph type="ftr" sz="quarter" idx="11"/>
          </p:nvPr>
        </p:nvSpPr>
        <p:spPr/>
        <p:txBody>
          <a:bodyPr/>
          <a:lstStyle/>
          <a:p>
            <a:r>
              <a:rPr lang="en-US"/>
              <a:t>Presented by Monroe accountability, Assessment, and Reporting Services</a:t>
            </a:r>
            <a:endParaRPr lang="en-US" dirty="0"/>
          </a:p>
        </p:txBody>
      </p:sp>
      <p:sp>
        <p:nvSpPr>
          <p:cNvPr id="6" name="Slide Number Placeholder 5"/>
          <p:cNvSpPr>
            <a:spLocks noGrp="1"/>
          </p:cNvSpPr>
          <p:nvPr>
            <p:ph type="sldNum" sz="quarter" idx="12"/>
          </p:nvPr>
        </p:nvSpPr>
        <p:spPr/>
        <p:txBody>
          <a:bodyPr/>
          <a:lstStyle/>
          <a:p>
            <a:fld id="{79BEEAAF-1A8E-40BF-9D75-11EBA8421C0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712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1B6A6F-0888-4D60-AE45-3FD58C48127B}" type="datetime1">
              <a:rPr lang="en-US" smtClean="0"/>
              <a:t>4/16/2024</a:t>
            </a:fld>
            <a:endParaRPr lang="en-US"/>
          </a:p>
        </p:txBody>
      </p:sp>
      <p:sp>
        <p:nvSpPr>
          <p:cNvPr id="5" name="Footer Placeholder 4"/>
          <p:cNvSpPr>
            <a:spLocks noGrp="1"/>
          </p:cNvSpPr>
          <p:nvPr>
            <p:ph type="ftr" sz="quarter" idx="11"/>
          </p:nvPr>
        </p:nvSpPr>
        <p:spPr/>
        <p:txBody>
          <a:bodyPr/>
          <a:lstStyle/>
          <a:p>
            <a:r>
              <a:rPr lang="en-US"/>
              <a:t>Presented by Monroe accountability, Assessment, and Reporting Services</a:t>
            </a:r>
          </a:p>
        </p:txBody>
      </p:sp>
      <p:sp>
        <p:nvSpPr>
          <p:cNvPr id="6" name="Slide Number Placeholder 5"/>
          <p:cNvSpPr>
            <a:spLocks noGrp="1"/>
          </p:cNvSpPr>
          <p:nvPr>
            <p:ph type="sldNum" sz="quarter" idx="12"/>
          </p:nvPr>
        </p:nvSpPr>
        <p:spPr/>
        <p:txBody>
          <a:bodyPr/>
          <a:lstStyle/>
          <a:p>
            <a:fld id="{79BEEAAF-1A8E-40BF-9D75-11EBA8421C04}" type="slidenum">
              <a:rPr lang="en-US" smtClean="0"/>
              <a:t>‹#›</a:t>
            </a:fld>
            <a:endParaRPr lang="en-US"/>
          </a:p>
        </p:txBody>
      </p:sp>
    </p:spTree>
    <p:extLst>
      <p:ext uri="{BB962C8B-B14F-4D97-AF65-F5344CB8AC3E}">
        <p14:creationId xmlns:p14="http://schemas.microsoft.com/office/powerpoint/2010/main" val="1788189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42205-91A8-40FC-84A1-DF6D4E818B35}" type="datetime1">
              <a:rPr lang="en-US" smtClean="0"/>
              <a:t>4/16/2024</a:t>
            </a:fld>
            <a:endParaRPr lang="en-US"/>
          </a:p>
        </p:txBody>
      </p:sp>
      <p:sp>
        <p:nvSpPr>
          <p:cNvPr id="5" name="Footer Placeholder 4"/>
          <p:cNvSpPr>
            <a:spLocks noGrp="1"/>
          </p:cNvSpPr>
          <p:nvPr>
            <p:ph type="ftr" sz="quarter" idx="11"/>
          </p:nvPr>
        </p:nvSpPr>
        <p:spPr/>
        <p:txBody>
          <a:bodyPr/>
          <a:lstStyle/>
          <a:p>
            <a:r>
              <a:rPr lang="en-US"/>
              <a:t>Presented by Monroe accountability, Assessment, and Reporting Services</a:t>
            </a:r>
          </a:p>
        </p:txBody>
      </p:sp>
      <p:sp>
        <p:nvSpPr>
          <p:cNvPr id="6" name="Slide Number Placeholder 5"/>
          <p:cNvSpPr>
            <a:spLocks noGrp="1"/>
          </p:cNvSpPr>
          <p:nvPr>
            <p:ph type="sldNum" sz="quarter" idx="12"/>
          </p:nvPr>
        </p:nvSpPr>
        <p:spPr/>
        <p:txBody>
          <a:bodyPr/>
          <a:lstStyle/>
          <a:p>
            <a:fld id="{79BEEAAF-1A8E-40BF-9D75-11EBA8421C04}" type="slidenum">
              <a:rPr lang="en-US" smtClean="0"/>
              <a:t>‹#›</a:t>
            </a:fld>
            <a:endParaRPr lang="en-US"/>
          </a:p>
        </p:txBody>
      </p:sp>
    </p:spTree>
    <p:extLst>
      <p:ext uri="{BB962C8B-B14F-4D97-AF65-F5344CB8AC3E}">
        <p14:creationId xmlns:p14="http://schemas.microsoft.com/office/powerpoint/2010/main" val="149496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883909F-1850-4E6C-BB4B-60E4F58F022E}" type="datetime1">
              <a:rPr lang="en-US" smtClean="0"/>
              <a:t>4/16/2024</a:t>
            </a:fld>
            <a:endParaRPr lang="en-US"/>
          </a:p>
        </p:txBody>
      </p:sp>
      <p:sp>
        <p:nvSpPr>
          <p:cNvPr id="5" name="Footer Placeholder 4"/>
          <p:cNvSpPr>
            <a:spLocks noGrp="1"/>
          </p:cNvSpPr>
          <p:nvPr>
            <p:ph type="ftr" sz="quarter" idx="11"/>
          </p:nvPr>
        </p:nvSpPr>
        <p:spPr/>
        <p:txBody>
          <a:bodyPr/>
          <a:lstStyle/>
          <a:p>
            <a:r>
              <a:rPr lang="en-US"/>
              <a:t>Presented by Monroe accountability, Assessment, and Reporting Services</a:t>
            </a:r>
            <a:endParaRPr lang="en-US" dirty="0"/>
          </a:p>
        </p:txBody>
      </p:sp>
      <p:sp>
        <p:nvSpPr>
          <p:cNvPr id="6" name="Slide Number Placeholder 5"/>
          <p:cNvSpPr>
            <a:spLocks noGrp="1"/>
          </p:cNvSpPr>
          <p:nvPr>
            <p:ph type="sldNum" sz="quarter" idx="12"/>
          </p:nvPr>
        </p:nvSpPr>
        <p:spPr/>
        <p:txBody>
          <a:bodyPr/>
          <a:lstStyle/>
          <a:p>
            <a:fld id="{79BEEAAF-1A8E-40BF-9D75-11EBA8421C04}" type="slidenum">
              <a:rPr lang="en-US" smtClean="0"/>
              <a:t>‹#›</a:t>
            </a:fld>
            <a:endParaRPr lang="en-US"/>
          </a:p>
        </p:txBody>
      </p:sp>
    </p:spTree>
    <p:extLst>
      <p:ext uri="{BB962C8B-B14F-4D97-AF65-F5344CB8AC3E}">
        <p14:creationId xmlns:p14="http://schemas.microsoft.com/office/powerpoint/2010/main" val="26881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276790-B832-4538-8302-4EE74BC4E8AD}" type="datetime1">
              <a:rPr lang="en-US" smtClean="0"/>
              <a:t>4/16/2024</a:t>
            </a:fld>
            <a:endParaRPr lang="en-US"/>
          </a:p>
        </p:txBody>
      </p:sp>
      <p:sp>
        <p:nvSpPr>
          <p:cNvPr id="5" name="Footer Placeholder 4"/>
          <p:cNvSpPr>
            <a:spLocks noGrp="1"/>
          </p:cNvSpPr>
          <p:nvPr>
            <p:ph type="ftr" sz="quarter" idx="11"/>
          </p:nvPr>
        </p:nvSpPr>
        <p:spPr/>
        <p:txBody>
          <a:bodyPr/>
          <a:lstStyle/>
          <a:p>
            <a:r>
              <a:rPr lang="en-US"/>
              <a:t>Presented by Monroe accountability, Assessment, and Reporting Services</a:t>
            </a:r>
          </a:p>
        </p:txBody>
      </p:sp>
      <p:sp>
        <p:nvSpPr>
          <p:cNvPr id="6" name="Slide Number Placeholder 5"/>
          <p:cNvSpPr>
            <a:spLocks noGrp="1"/>
          </p:cNvSpPr>
          <p:nvPr>
            <p:ph type="sldNum" sz="quarter" idx="12"/>
          </p:nvPr>
        </p:nvSpPr>
        <p:spPr/>
        <p:txBody>
          <a:bodyPr/>
          <a:lstStyle/>
          <a:p>
            <a:fld id="{79BEEAAF-1A8E-40BF-9D75-11EBA8421C0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08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0DE3C7-896F-4FC4-A671-B2557641851D}" type="datetime1">
              <a:rPr lang="en-US" smtClean="0"/>
              <a:t>4/16/2024</a:t>
            </a:fld>
            <a:endParaRPr lang="en-US"/>
          </a:p>
        </p:txBody>
      </p:sp>
      <p:sp>
        <p:nvSpPr>
          <p:cNvPr id="6" name="Footer Placeholder 5"/>
          <p:cNvSpPr>
            <a:spLocks noGrp="1"/>
          </p:cNvSpPr>
          <p:nvPr>
            <p:ph type="ftr" sz="quarter" idx="11"/>
          </p:nvPr>
        </p:nvSpPr>
        <p:spPr/>
        <p:txBody>
          <a:bodyPr/>
          <a:lstStyle/>
          <a:p>
            <a:r>
              <a:rPr lang="en-US"/>
              <a:t>Presented by Monroe accountability, Assessment, and Reporting Services</a:t>
            </a:r>
          </a:p>
        </p:txBody>
      </p:sp>
      <p:sp>
        <p:nvSpPr>
          <p:cNvPr id="7" name="Slide Number Placeholder 6"/>
          <p:cNvSpPr>
            <a:spLocks noGrp="1"/>
          </p:cNvSpPr>
          <p:nvPr>
            <p:ph type="sldNum" sz="quarter" idx="12"/>
          </p:nvPr>
        </p:nvSpPr>
        <p:spPr/>
        <p:txBody>
          <a:bodyPr/>
          <a:lstStyle/>
          <a:p>
            <a:fld id="{79BEEAAF-1A8E-40BF-9D75-11EBA8421C04}" type="slidenum">
              <a:rPr lang="en-US" smtClean="0"/>
              <a:t>‹#›</a:t>
            </a:fld>
            <a:endParaRPr lang="en-US"/>
          </a:p>
        </p:txBody>
      </p:sp>
    </p:spTree>
    <p:extLst>
      <p:ext uri="{BB962C8B-B14F-4D97-AF65-F5344CB8AC3E}">
        <p14:creationId xmlns:p14="http://schemas.microsoft.com/office/powerpoint/2010/main" val="3269519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DE5CA1-E0DF-4652-B3FB-917049A0F419}" type="datetime1">
              <a:rPr lang="en-US" smtClean="0"/>
              <a:t>4/16/2024</a:t>
            </a:fld>
            <a:endParaRPr lang="en-US"/>
          </a:p>
        </p:txBody>
      </p:sp>
      <p:sp>
        <p:nvSpPr>
          <p:cNvPr id="8" name="Footer Placeholder 7"/>
          <p:cNvSpPr>
            <a:spLocks noGrp="1"/>
          </p:cNvSpPr>
          <p:nvPr>
            <p:ph type="ftr" sz="quarter" idx="11"/>
          </p:nvPr>
        </p:nvSpPr>
        <p:spPr/>
        <p:txBody>
          <a:bodyPr/>
          <a:lstStyle/>
          <a:p>
            <a:r>
              <a:rPr lang="en-US"/>
              <a:t>Presented by Monroe accountability, Assessment, and Reporting Services</a:t>
            </a:r>
          </a:p>
        </p:txBody>
      </p:sp>
      <p:sp>
        <p:nvSpPr>
          <p:cNvPr id="9" name="Slide Number Placeholder 8"/>
          <p:cNvSpPr>
            <a:spLocks noGrp="1"/>
          </p:cNvSpPr>
          <p:nvPr>
            <p:ph type="sldNum" sz="quarter" idx="12"/>
          </p:nvPr>
        </p:nvSpPr>
        <p:spPr/>
        <p:txBody>
          <a:bodyPr/>
          <a:lstStyle/>
          <a:p>
            <a:fld id="{79BEEAAF-1A8E-40BF-9D75-11EBA8421C04}" type="slidenum">
              <a:rPr lang="en-US" smtClean="0"/>
              <a:t>‹#›</a:t>
            </a:fld>
            <a:endParaRPr lang="en-US"/>
          </a:p>
        </p:txBody>
      </p:sp>
    </p:spTree>
    <p:extLst>
      <p:ext uri="{BB962C8B-B14F-4D97-AF65-F5344CB8AC3E}">
        <p14:creationId xmlns:p14="http://schemas.microsoft.com/office/powerpoint/2010/main" val="2864245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BC7363-CEE9-44E2-B2D6-E170F2390503}" type="datetime1">
              <a:rPr lang="en-US" smtClean="0"/>
              <a:t>4/16/2024</a:t>
            </a:fld>
            <a:endParaRPr lang="en-US"/>
          </a:p>
        </p:txBody>
      </p:sp>
      <p:sp>
        <p:nvSpPr>
          <p:cNvPr id="4" name="Footer Placeholder 3"/>
          <p:cNvSpPr>
            <a:spLocks noGrp="1"/>
          </p:cNvSpPr>
          <p:nvPr>
            <p:ph type="ftr" sz="quarter" idx="11"/>
          </p:nvPr>
        </p:nvSpPr>
        <p:spPr/>
        <p:txBody>
          <a:bodyPr/>
          <a:lstStyle/>
          <a:p>
            <a:r>
              <a:rPr lang="en-US"/>
              <a:t>Presented by Monroe accountability, Assessment, and Reporting Services</a:t>
            </a:r>
          </a:p>
        </p:txBody>
      </p:sp>
      <p:sp>
        <p:nvSpPr>
          <p:cNvPr id="5" name="Slide Number Placeholder 4"/>
          <p:cNvSpPr>
            <a:spLocks noGrp="1"/>
          </p:cNvSpPr>
          <p:nvPr>
            <p:ph type="sldNum" sz="quarter" idx="12"/>
          </p:nvPr>
        </p:nvSpPr>
        <p:spPr/>
        <p:txBody>
          <a:bodyPr/>
          <a:lstStyle/>
          <a:p>
            <a:fld id="{79BEEAAF-1A8E-40BF-9D75-11EBA8421C04}" type="slidenum">
              <a:rPr lang="en-US" smtClean="0"/>
              <a:t>‹#›</a:t>
            </a:fld>
            <a:endParaRPr lang="en-US"/>
          </a:p>
        </p:txBody>
      </p:sp>
    </p:spTree>
    <p:extLst>
      <p:ext uri="{BB962C8B-B14F-4D97-AF65-F5344CB8AC3E}">
        <p14:creationId xmlns:p14="http://schemas.microsoft.com/office/powerpoint/2010/main" val="390248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3140FE0-6EB3-4F3C-81B0-D4621615D91C}" type="datetime1">
              <a:rPr lang="en-US" smtClean="0"/>
              <a:t>4/16/2024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Presented by Monroe accountability, Assessment, and Reporting Services</a:t>
            </a:r>
          </a:p>
        </p:txBody>
      </p:sp>
      <p:sp>
        <p:nvSpPr>
          <p:cNvPr id="9" name="Slide Number Placeholder 8"/>
          <p:cNvSpPr>
            <a:spLocks noGrp="1"/>
          </p:cNvSpPr>
          <p:nvPr>
            <p:ph type="sldNum" sz="quarter" idx="12"/>
          </p:nvPr>
        </p:nvSpPr>
        <p:spPr/>
        <p:txBody>
          <a:bodyPr/>
          <a:lstStyle/>
          <a:p>
            <a:fld id="{79BEEAAF-1A8E-40BF-9D75-11EBA8421C04}" type="slidenum">
              <a:rPr lang="en-US" smtClean="0"/>
              <a:t>‹#›</a:t>
            </a:fld>
            <a:endParaRPr lang="en-US"/>
          </a:p>
        </p:txBody>
      </p:sp>
    </p:spTree>
    <p:extLst>
      <p:ext uri="{BB962C8B-B14F-4D97-AF65-F5344CB8AC3E}">
        <p14:creationId xmlns:p14="http://schemas.microsoft.com/office/powerpoint/2010/main" val="2795505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FC3C9A5-52F0-4223-BD3C-EB205C8D4203}" type="datetime1">
              <a:rPr lang="en-US" smtClean="0"/>
              <a:t>4/16/2024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Presented by Monroe accountability, Assessment, and Reporting Services</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9BEEAAF-1A8E-40BF-9D75-11EBA8421C04}" type="slidenum">
              <a:rPr lang="en-US" smtClean="0"/>
              <a:t>‹#›</a:t>
            </a:fld>
            <a:endParaRPr lang="en-US"/>
          </a:p>
        </p:txBody>
      </p:sp>
    </p:spTree>
    <p:extLst>
      <p:ext uri="{BB962C8B-B14F-4D97-AF65-F5344CB8AC3E}">
        <p14:creationId xmlns:p14="http://schemas.microsoft.com/office/powerpoint/2010/main" val="234397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5D9A88F-83B1-41C0-B76C-1658847B9B7A}" type="datetime1">
              <a:rPr lang="en-US" smtClean="0"/>
              <a:t>4/16/2024</a:t>
            </a:fld>
            <a:endParaRPr lang="en-US"/>
          </a:p>
        </p:txBody>
      </p:sp>
      <p:sp>
        <p:nvSpPr>
          <p:cNvPr id="6" name="Footer Placeholder 5"/>
          <p:cNvSpPr>
            <a:spLocks noGrp="1"/>
          </p:cNvSpPr>
          <p:nvPr>
            <p:ph type="ftr" sz="quarter" idx="11"/>
          </p:nvPr>
        </p:nvSpPr>
        <p:spPr/>
        <p:txBody>
          <a:bodyPr/>
          <a:lstStyle/>
          <a:p>
            <a:r>
              <a:rPr lang="en-US"/>
              <a:t>Presented by Monroe accountability, Assessment, and Reporting Services</a:t>
            </a:r>
          </a:p>
        </p:txBody>
      </p:sp>
      <p:sp>
        <p:nvSpPr>
          <p:cNvPr id="7" name="Slide Number Placeholder 6"/>
          <p:cNvSpPr>
            <a:spLocks noGrp="1"/>
          </p:cNvSpPr>
          <p:nvPr>
            <p:ph type="sldNum" sz="quarter" idx="12"/>
          </p:nvPr>
        </p:nvSpPr>
        <p:spPr/>
        <p:txBody>
          <a:bodyPr/>
          <a:lstStyle/>
          <a:p>
            <a:fld id="{79BEEAAF-1A8E-40BF-9D75-11EBA8421C04}" type="slidenum">
              <a:rPr lang="en-US" smtClean="0"/>
              <a:t>‹#›</a:t>
            </a:fld>
            <a:endParaRPr lang="en-US"/>
          </a:p>
        </p:txBody>
      </p:sp>
    </p:spTree>
    <p:extLst>
      <p:ext uri="{BB962C8B-B14F-4D97-AF65-F5344CB8AC3E}">
        <p14:creationId xmlns:p14="http://schemas.microsoft.com/office/powerpoint/2010/main" val="3161496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B215A06-3DDF-41DE-BB90-7E63B568C368}" type="datetime1">
              <a:rPr lang="en-US" smtClean="0"/>
              <a:t>4/16/2024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Presented by Monroe accountability, Assessment, and Reporting Services</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9BEEAAF-1A8E-40BF-9D75-11EBA8421C0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4931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monroe2boces.org/Downloads/Preschool%20Age%20(CPSE)%20Transition%20to%20Kindergarten%20Age%20-%20Data%20Points%20table%20and%20worksheet%2032624.pd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nysed.gov/memo/early-learning/2023-2024-prek-child-counts-reporting-deadline-and-guidance-reporting-date-upk" TargetMode="External"/><Relationship Id="rId7" Type="http://schemas.openxmlformats.org/officeDocument/2006/relationships/hyperlink" Target="https://www.p12.nysed.gov/irs/level2reports/sirs-333-annual-pre-k-enrollment-summary-report-guide.pdf" TargetMode="External"/><Relationship Id="rId2" Type="http://schemas.openxmlformats.org/officeDocument/2006/relationships/hyperlink" Target="http://www.nysed.gov/early-learning/state-administered-prekindergarten-programs-allocations-and-financial-forms" TargetMode="External"/><Relationship Id="rId1" Type="http://schemas.openxmlformats.org/officeDocument/2006/relationships/slideLayout" Target="../slideLayouts/slideLayout2.xml"/><Relationship Id="rId6" Type="http://schemas.openxmlformats.org/officeDocument/2006/relationships/hyperlink" Target="mailto:OEL@nysed.gov" TargetMode="External"/><Relationship Id="rId5" Type="http://schemas.openxmlformats.org/officeDocument/2006/relationships/hyperlink" Target="http://www.nysed.gov/early-learning/frequently-asked-questions-faq" TargetMode="External"/><Relationship Id="rId4" Type="http://schemas.openxmlformats.org/officeDocument/2006/relationships/hyperlink" Target="http://www.nysed.gov/common/nysed/files/programs/early-learning/office-of-early-learning-fiscal-guidance-handbook-2022-202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nysed.gov/early-learning/state-administered-prekindergarten-programs-application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nysed.gov/memo/early-learning/2023-2024-prek-child-counts-reporting-deadline-and-guidance-reporting-date-up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ysed.gov/early-learning/state-administered-prekindergarten-programs-allocations-and-financial-forms" TargetMode="External"/><Relationship Id="rId2" Type="http://schemas.openxmlformats.org/officeDocument/2006/relationships/hyperlink" Target="https://www.nysed.gov/sites/default/files/programs/early-learning/office-of-early-learning-fiscal-guidance-handbook-2022-2023.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Reporting UPK Programs</a:t>
            </a:r>
          </a:p>
        </p:txBody>
      </p:sp>
      <p:sp>
        <p:nvSpPr>
          <p:cNvPr id="3" name="Subtitle 2"/>
          <p:cNvSpPr>
            <a:spLocks noGrp="1"/>
          </p:cNvSpPr>
          <p:nvPr>
            <p:ph type="subTitle" idx="1"/>
          </p:nvPr>
        </p:nvSpPr>
        <p:spPr/>
        <p:txBody>
          <a:bodyPr/>
          <a:lstStyle/>
          <a:p>
            <a:r>
              <a:rPr lang="en-US" dirty="0"/>
              <a:t>2023-2024</a:t>
            </a:r>
          </a:p>
        </p:txBody>
      </p:sp>
    </p:spTree>
    <p:extLst>
      <p:ext uri="{BB962C8B-B14F-4D97-AF65-F5344CB8AC3E}">
        <p14:creationId xmlns:p14="http://schemas.microsoft.com/office/powerpoint/2010/main" val="25394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D4D697A-B981-F20C-F752-A561D75F602B}"/>
              </a:ext>
            </a:extLst>
          </p:cNvPr>
          <p:cNvSpPr>
            <a:spLocks noGrp="1"/>
          </p:cNvSpPr>
          <p:nvPr>
            <p:ph type="title"/>
          </p:nvPr>
        </p:nvSpPr>
        <p:spPr/>
        <p:txBody>
          <a:bodyPr/>
          <a:lstStyle/>
          <a:p>
            <a:r>
              <a:rPr lang="en-US" dirty="0"/>
              <a:t>Districts with 0545 and 5875 (code 990)</a:t>
            </a:r>
          </a:p>
        </p:txBody>
      </p:sp>
      <p:sp>
        <p:nvSpPr>
          <p:cNvPr id="8" name="Text Placeholder 7">
            <a:extLst>
              <a:ext uri="{FF2B5EF4-FFF2-40B4-BE49-F238E27FC236}">
                <a16:creationId xmlns:a16="http://schemas.microsoft.com/office/drawing/2014/main" id="{9E98B87C-C2CE-9402-4B34-E37D87388C27}"/>
              </a:ext>
            </a:extLst>
          </p:cNvPr>
          <p:cNvSpPr>
            <a:spLocks noGrp="1"/>
          </p:cNvSpPr>
          <p:nvPr>
            <p:ph type="body" idx="1"/>
          </p:nvPr>
        </p:nvSpPr>
        <p:spPr>
          <a:solidFill>
            <a:schemeClr val="accent5">
              <a:lumMod val="20000"/>
              <a:lumOff val="80000"/>
            </a:schemeClr>
          </a:solidFill>
          <a:ln>
            <a:solidFill>
              <a:schemeClr val="accent1"/>
            </a:solidFill>
          </a:ln>
        </p:spPr>
        <p:txBody>
          <a:bodyPr>
            <a:normAutofit/>
          </a:bodyPr>
          <a:lstStyle/>
          <a:p>
            <a:pPr algn="ctr"/>
            <a:r>
              <a:rPr lang="en-US" sz="2800" dirty="0"/>
              <a:t>SUFDPK 0545</a:t>
            </a:r>
          </a:p>
        </p:txBody>
      </p:sp>
      <p:sp>
        <p:nvSpPr>
          <p:cNvPr id="9" name="Content Placeholder 8">
            <a:extLst>
              <a:ext uri="{FF2B5EF4-FFF2-40B4-BE49-F238E27FC236}">
                <a16:creationId xmlns:a16="http://schemas.microsoft.com/office/drawing/2014/main" id="{80B0F180-E253-69AB-075E-BC18DE828D57}"/>
              </a:ext>
            </a:extLst>
          </p:cNvPr>
          <p:cNvSpPr>
            <a:spLocks noGrp="1"/>
          </p:cNvSpPr>
          <p:nvPr>
            <p:ph sz="half" idx="2"/>
          </p:nvPr>
        </p:nvSpPr>
        <p:spPr>
          <a:ln>
            <a:solidFill>
              <a:schemeClr val="accent1"/>
            </a:solidFill>
          </a:ln>
        </p:spPr>
        <p:txBody>
          <a:bodyPr/>
          <a:lstStyle/>
          <a:p>
            <a:r>
              <a:rPr lang="en-US" dirty="0"/>
              <a:t>Fairport</a:t>
            </a:r>
          </a:p>
          <a:p>
            <a:r>
              <a:rPr lang="en-US" dirty="0"/>
              <a:t>Gates</a:t>
            </a:r>
          </a:p>
        </p:txBody>
      </p:sp>
      <p:sp>
        <p:nvSpPr>
          <p:cNvPr id="10" name="Text Placeholder 9">
            <a:extLst>
              <a:ext uri="{FF2B5EF4-FFF2-40B4-BE49-F238E27FC236}">
                <a16:creationId xmlns:a16="http://schemas.microsoft.com/office/drawing/2014/main" id="{4FECCFD8-4479-3643-1F43-D4A5A03B4043}"/>
              </a:ext>
            </a:extLst>
          </p:cNvPr>
          <p:cNvSpPr>
            <a:spLocks noGrp="1"/>
          </p:cNvSpPr>
          <p:nvPr>
            <p:ph type="body" sz="quarter" idx="3"/>
          </p:nvPr>
        </p:nvSpPr>
        <p:spPr>
          <a:solidFill>
            <a:schemeClr val="accent5">
              <a:lumMod val="20000"/>
              <a:lumOff val="80000"/>
            </a:schemeClr>
          </a:solidFill>
          <a:ln>
            <a:solidFill>
              <a:schemeClr val="accent1"/>
            </a:solidFill>
          </a:ln>
        </p:spPr>
        <p:txBody>
          <a:bodyPr>
            <a:normAutofit/>
          </a:bodyPr>
          <a:lstStyle/>
          <a:p>
            <a:pPr algn="ctr"/>
            <a:r>
              <a:rPr lang="en-US" sz="2800" dirty="0"/>
              <a:t>SUFDPK 5875</a:t>
            </a:r>
          </a:p>
        </p:txBody>
      </p:sp>
      <p:sp>
        <p:nvSpPr>
          <p:cNvPr id="11" name="Content Placeholder 10">
            <a:extLst>
              <a:ext uri="{FF2B5EF4-FFF2-40B4-BE49-F238E27FC236}">
                <a16:creationId xmlns:a16="http://schemas.microsoft.com/office/drawing/2014/main" id="{B0CC2403-9160-FA4B-8EF9-930425CF1144}"/>
              </a:ext>
            </a:extLst>
          </p:cNvPr>
          <p:cNvSpPr>
            <a:spLocks noGrp="1"/>
          </p:cNvSpPr>
          <p:nvPr>
            <p:ph sz="quarter" idx="4"/>
          </p:nvPr>
        </p:nvSpPr>
        <p:spPr>
          <a:xfrm>
            <a:off x="6217919" y="2582334"/>
            <a:ext cx="4937760" cy="3378200"/>
          </a:xfrm>
          <a:ln>
            <a:solidFill>
              <a:schemeClr val="accent1"/>
            </a:solidFill>
          </a:ln>
        </p:spPr>
        <p:txBody>
          <a:bodyPr/>
          <a:lstStyle/>
          <a:p>
            <a:r>
              <a:rPr lang="en-US" dirty="0"/>
              <a:t>Greece </a:t>
            </a:r>
          </a:p>
          <a:p>
            <a:r>
              <a:rPr lang="en-US" dirty="0"/>
              <a:t>Rush-Henrietta</a:t>
            </a:r>
          </a:p>
          <a:p>
            <a:endParaRPr lang="en-US" dirty="0"/>
          </a:p>
        </p:txBody>
      </p:sp>
      <p:sp>
        <p:nvSpPr>
          <p:cNvPr id="5" name="Footer Placeholder 4">
            <a:extLst>
              <a:ext uri="{FF2B5EF4-FFF2-40B4-BE49-F238E27FC236}">
                <a16:creationId xmlns:a16="http://schemas.microsoft.com/office/drawing/2014/main" id="{32906A9E-744B-6305-BECC-BDCCA61361F2}"/>
              </a:ext>
            </a:extLst>
          </p:cNvPr>
          <p:cNvSpPr>
            <a:spLocks noGrp="1"/>
          </p:cNvSpPr>
          <p:nvPr>
            <p:ph type="ftr" sz="quarter" idx="11"/>
          </p:nvPr>
        </p:nvSpPr>
        <p:spPr/>
        <p:txBody>
          <a:bodyPr/>
          <a:lstStyle/>
          <a:p>
            <a:r>
              <a:rPr lang="en-US"/>
              <a:t>Presented by Monroe accountability, Assessment, and Reporting Services</a:t>
            </a:r>
          </a:p>
        </p:txBody>
      </p:sp>
      <p:sp>
        <p:nvSpPr>
          <p:cNvPr id="6" name="Slide Number Placeholder 5">
            <a:extLst>
              <a:ext uri="{FF2B5EF4-FFF2-40B4-BE49-F238E27FC236}">
                <a16:creationId xmlns:a16="http://schemas.microsoft.com/office/drawing/2014/main" id="{A3ACA4E5-E395-CC91-3D0C-B54748EEBC89}"/>
              </a:ext>
            </a:extLst>
          </p:cNvPr>
          <p:cNvSpPr>
            <a:spLocks noGrp="1"/>
          </p:cNvSpPr>
          <p:nvPr>
            <p:ph type="sldNum" sz="quarter" idx="12"/>
          </p:nvPr>
        </p:nvSpPr>
        <p:spPr/>
        <p:txBody>
          <a:bodyPr/>
          <a:lstStyle/>
          <a:p>
            <a:fld id="{79BEEAAF-1A8E-40BF-9D75-11EBA8421C04}" type="slidenum">
              <a:rPr lang="en-US" smtClean="0"/>
              <a:t>10</a:t>
            </a:fld>
            <a:endParaRPr lang="en-US"/>
          </a:p>
        </p:txBody>
      </p:sp>
    </p:spTree>
    <p:extLst>
      <p:ext uri="{BB962C8B-B14F-4D97-AF65-F5344CB8AC3E}">
        <p14:creationId xmlns:p14="http://schemas.microsoft.com/office/powerpoint/2010/main" val="2733072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6FC4-C98C-BD18-9354-933F07D49F9A}"/>
              </a:ext>
            </a:extLst>
          </p:cNvPr>
          <p:cNvSpPr>
            <a:spLocks noGrp="1"/>
          </p:cNvSpPr>
          <p:nvPr>
            <p:ph type="title"/>
          </p:nvPr>
        </p:nvSpPr>
        <p:spPr/>
        <p:txBody>
          <a:bodyPr/>
          <a:lstStyle/>
          <a:p>
            <a:r>
              <a:rPr lang="en-US" dirty="0"/>
              <a:t>Reporting Data</a:t>
            </a:r>
          </a:p>
        </p:txBody>
      </p:sp>
      <p:sp>
        <p:nvSpPr>
          <p:cNvPr id="3" name="Content Placeholder 2">
            <a:extLst>
              <a:ext uri="{FF2B5EF4-FFF2-40B4-BE49-F238E27FC236}">
                <a16:creationId xmlns:a16="http://schemas.microsoft.com/office/drawing/2014/main" id="{210EC187-82EE-873F-D7CD-4258F89EDF6D}"/>
              </a:ext>
            </a:extLst>
          </p:cNvPr>
          <p:cNvSpPr>
            <a:spLocks noGrp="1"/>
          </p:cNvSpPr>
          <p:nvPr>
            <p:ph idx="1"/>
          </p:nvPr>
        </p:nvSpPr>
        <p:spPr/>
        <p:txBody>
          <a:bodyPr/>
          <a:lstStyle/>
          <a:p>
            <a:pPr marL="227013" indent="-227013">
              <a:buFont typeface="Arial" panose="020B0604020202020204" pitchFamily="34" charset="0"/>
              <a:buChar char="•"/>
            </a:pPr>
            <a:r>
              <a:rPr lang="en-US" b="1" dirty="0"/>
              <a:t>SIRS Templates: </a:t>
            </a:r>
            <a:r>
              <a:rPr lang="en-US" dirty="0"/>
              <a:t>Demographics, Enrollment, and Program Fact </a:t>
            </a:r>
          </a:p>
          <a:p>
            <a:pPr marL="227013" indent="-227013">
              <a:buFont typeface="Arial" panose="020B0604020202020204" pitchFamily="34" charset="0"/>
              <a:buChar char="•"/>
            </a:pPr>
            <a:r>
              <a:rPr lang="en-US" b="1" dirty="0"/>
              <a:t>SIRS-333: </a:t>
            </a:r>
            <a:r>
              <a:rPr lang="en-US" dirty="0"/>
              <a:t>Pre-K student enrollment counts are displayed for a single snapshot on March 13. The enrollment counts on the snapshot date will only include students who were enrolled in UPK programs on March 13</a:t>
            </a:r>
            <a:r>
              <a:rPr lang="en-US" baseline="30000" dirty="0"/>
              <a:t>th</a:t>
            </a:r>
            <a:r>
              <a:rPr lang="en-US" dirty="0"/>
              <a:t>.</a:t>
            </a:r>
          </a:p>
          <a:p>
            <a:pPr marL="227013" indent="-227013">
              <a:buFont typeface="Arial" panose="020B0604020202020204" pitchFamily="34" charset="0"/>
              <a:buChar char="•"/>
            </a:pPr>
            <a:r>
              <a:rPr lang="en-US" b="1" dirty="0"/>
              <a:t>Sept Memo: </a:t>
            </a:r>
            <a:r>
              <a:rPr lang="en-US" dirty="0"/>
              <a:t>The first pull date will be in March 15. The last day to fix any coding errors for the 23-24 school year will be </a:t>
            </a:r>
            <a:r>
              <a:rPr lang="en-US" b="1">
                <a:highlight>
                  <a:srgbClr val="FFFF00"/>
                </a:highlight>
              </a:rPr>
              <a:t>June 6</a:t>
            </a:r>
            <a:r>
              <a:rPr lang="en-US" b="1" dirty="0">
                <a:highlight>
                  <a:srgbClr val="FFFF00"/>
                </a:highlight>
              </a:rPr>
              <a:t>, 2024</a:t>
            </a:r>
          </a:p>
          <a:p>
            <a:pPr marL="227013" indent="-227013">
              <a:buFont typeface="Arial" panose="020B0604020202020204" pitchFamily="34" charset="0"/>
              <a:buChar char="•"/>
            </a:pPr>
            <a:r>
              <a:rPr lang="en-US" dirty="0"/>
              <a:t>If you have any non-resident students who attend a Pre-K program using your district’s UPK funds, be sure to report them as well. </a:t>
            </a:r>
          </a:p>
          <a:p>
            <a:pPr marL="227013" indent="-227013">
              <a:buFont typeface="Arial" panose="020B0604020202020204" pitchFamily="34" charset="0"/>
              <a:buChar char="•"/>
            </a:pPr>
            <a:endParaRPr lang="en-US" dirty="0"/>
          </a:p>
        </p:txBody>
      </p:sp>
      <p:sp>
        <p:nvSpPr>
          <p:cNvPr id="4" name="Footer Placeholder 3">
            <a:extLst>
              <a:ext uri="{FF2B5EF4-FFF2-40B4-BE49-F238E27FC236}">
                <a16:creationId xmlns:a16="http://schemas.microsoft.com/office/drawing/2014/main" id="{D756239F-B471-472D-3DFE-2DC2C24F4187}"/>
              </a:ext>
            </a:extLst>
          </p:cNvPr>
          <p:cNvSpPr>
            <a:spLocks noGrp="1"/>
          </p:cNvSpPr>
          <p:nvPr>
            <p:ph type="ftr" sz="quarter" idx="11"/>
          </p:nvPr>
        </p:nvSpPr>
        <p:spPr/>
        <p:txBody>
          <a:bodyPr/>
          <a:lstStyle/>
          <a:p>
            <a:r>
              <a:rPr lang="en-US"/>
              <a:t>Presented by Monroe accountability, Assessment, and Reporting Services</a:t>
            </a:r>
            <a:endParaRPr lang="en-US" dirty="0"/>
          </a:p>
        </p:txBody>
      </p:sp>
      <p:sp>
        <p:nvSpPr>
          <p:cNvPr id="5" name="Slide Number Placeholder 4">
            <a:extLst>
              <a:ext uri="{FF2B5EF4-FFF2-40B4-BE49-F238E27FC236}">
                <a16:creationId xmlns:a16="http://schemas.microsoft.com/office/drawing/2014/main" id="{C8446D99-5EE6-EA8F-290F-6A4FA6650B3F}"/>
              </a:ext>
            </a:extLst>
          </p:cNvPr>
          <p:cNvSpPr>
            <a:spLocks noGrp="1"/>
          </p:cNvSpPr>
          <p:nvPr>
            <p:ph type="sldNum" sz="quarter" idx="12"/>
          </p:nvPr>
        </p:nvSpPr>
        <p:spPr/>
        <p:txBody>
          <a:bodyPr/>
          <a:lstStyle/>
          <a:p>
            <a:fld id="{79BEEAAF-1A8E-40BF-9D75-11EBA8421C04}" type="slidenum">
              <a:rPr lang="en-US" smtClean="0"/>
              <a:t>11</a:t>
            </a:fld>
            <a:endParaRPr lang="en-US"/>
          </a:p>
        </p:txBody>
      </p:sp>
    </p:spTree>
    <p:extLst>
      <p:ext uri="{BB962C8B-B14F-4D97-AF65-F5344CB8AC3E}">
        <p14:creationId xmlns:p14="http://schemas.microsoft.com/office/powerpoint/2010/main" val="1751102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B124-B2E5-8FA0-0BE4-069A23B81F5A}"/>
              </a:ext>
            </a:extLst>
          </p:cNvPr>
          <p:cNvSpPr>
            <a:spLocks noGrp="1"/>
          </p:cNvSpPr>
          <p:nvPr>
            <p:ph type="title"/>
          </p:nvPr>
        </p:nvSpPr>
        <p:spPr/>
        <p:txBody>
          <a:bodyPr/>
          <a:lstStyle/>
          <a:p>
            <a:r>
              <a:rPr lang="en-US" dirty="0"/>
              <a:t>SIRS-401</a:t>
            </a:r>
          </a:p>
        </p:txBody>
      </p:sp>
      <p:sp>
        <p:nvSpPr>
          <p:cNvPr id="4" name="Footer Placeholder 3">
            <a:extLst>
              <a:ext uri="{FF2B5EF4-FFF2-40B4-BE49-F238E27FC236}">
                <a16:creationId xmlns:a16="http://schemas.microsoft.com/office/drawing/2014/main" id="{6304D3A0-2A6C-7995-EB45-E3DD8B62AA8D}"/>
              </a:ext>
            </a:extLst>
          </p:cNvPr>
          <p:cNvSpPr>
            <a:spLocks noGrp="1"/>
          </p:cNvSpPr>
          <p:nvPr>
            <p:ph type="ftr" sz="quarter" idx="11"/>
          </p:nvPr>
        </p:nvSpPr>
        <p:spPr/>
        <p:txBody>
          <a:bodyPr/>
          <a:lstStyle/>
          <a:p>
            <a:r>
              <a:rPr lang="en-US"/>
              <a:t>Presented by Monroe accountability, Assessment, and Reporting Services</a:t>
            </a:r>
            <a:endParaRPr lang="en-US" dirty="0"/>
          </a:p>
        </p:txBody>
      </p:sp>
      <p:sp>
        <p:nvSpPr>
          <p:cNvPr id="5" name="Slide Number Placeholder 4">
            <a:extLst>
              <a:ext uri="{FF2B5EF4-FFF2-40B4-BE49-F238E27FC236}">
                <a16:creationId xmlns:a16="http://schemas.microsoft.com/office/drawing/2014/main" id="{FE63183D-A325-9515-3469-C2F70DFE8079}"/>
              </a:ext>
            </a:extLst>
          </p:cNvPr>
          <p:cNvSpPr>
            <a:spLocks noGrp="1"/>
          </p:cNvSpPr>
          <p:nvPr>
            <p:ph type="sldNum" sz="quarter" idx="12"/>
          </p:nvPr>
        </p:nvSpPr>
        <p:spPr/>
        <p:txBody>
          <a:bodyPr/>
          <a:lstStyle/>
          <a:p>
            <a:fld id="{79BEEAAF-1A8E-40BF-9D75-11EBA8421C04}" type="slidenum">
              <a:rPr lang="en-US" smtClean="0"/>
              <a:t>12</a:t>
            </a:fld>
            <a:endParaRPr lang="en-US"/>
          </a:p>
        </p:txBody>
      </p:sp>
      <p:pic>
        <p:nvPicPr>
          <p:cNvPr id="1026" name="Picture 2">
            <a:extLst>
              <a:ext uri="{FF2B5EF4-FFF2-40B4-BE49-F238E27FC236}">
                <a16:creationId xmlns:a16="http://schemas.microsoft.com/office/drawing/2014/main" id="{7F06850E-D349-022B-8F9D-CFA819D839E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3327" y="1917291"/>
            <a:ext cx="9440048" cy="3940194"/>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7490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B124-B2E5-8FA0-0BE4-069A23B81F5A}"/>
              </a:ext>
            </a:extLst>
          </p:cNvPr>
          <p:cNvSpPr>
            <a:spLocks noGrp="1"/>
          </p:cNvSpPr>
          <p:nvPr>
            <p:ph type="title"/>
          </p:nvPr>
        </p:nvSpPr>
        <p:spPr/>
        <p:txBody>
          <a:bodyPr/>
          <a:lstStyle/>
          <a:p>
            <a:r>
              <a:rPr lang="en-US" dirty="0"/>
              <a:t>SIRS-333</a:t>
            </a:r>
          </a:p>
        </p:txBody>
      </p:sp>
      <p:sp>
        <p:nvSpPr>
          <p:cNvPr id="4" name="Footer Placeholder 3">
            <a:extLst>
              <a:ext uri="{FF2B5EF4-FFF2-40B4-BE49-F238E27FC236}">
                <a16:creationId xmlns:a16="http://schemas.microsoft.com/office/drawing/2014/main" id="{6304D3A0-2A6C-7995-EB45-E3DD8B62AA8D}"/>
              </a:ext>
            </a:extLst>
          </p:cNvPr>
          <p:cNvSpPr>
            <a:spLocks noGrp="1"/>
          </p:cNvSpPr>
          <p:nvPr>
            <p:ph type="ftr" sz="quarter" idx="11"/>
          </p:nvPr>
        </p:nvSpPr>
        <p:spPr/>
        <p:txBody>
          <a:bodyPr/>
          <a:lstStyle/>
          <a:p>
            <a:r>
              <a:rPr lang="en-US"/>
              <a:t>Presented by Monroe accountability, Assessment, and Reporting Services</a:t>
            </a:r>
            <a:endParaRPr lang="en-US" dirty="0"/>
          </a:p>
        </p:txBody>
      </p:sp>
      <p:sp>
        <p:nvSpPr>
          <p:cNvPr id="5" name="Slide Number Placeholder 4">
            <a:extLst>
              <a:ext uri="{FF2B5EF4-FFF2-40B4-BE49-F238E27FC236}">
                <a16:creationId xmlns:a16="http://schemas.microsoft.com/office/drawing/2014/main" id="{FE63183D-A325-9515-3469-C2F70DFE8079}"/>
              </a:ext>
            </a:extLst>
          </p:cNvPr>
          <p:cNvSpPr>
            <a:spLocks noGrp="1"/>
          </p:cNvSpPr>
          <p:nvPr>
            <p:ph type="sldNum" sz="quarter" idx="12"/>
          </p:nvPr>
        </p:nvSpPr>
        <p:spPr/>
        <p:txBody>
          <a:bodyPr/>
          <a:lstStyle/>
          <a:p>
            <a:fld id="{79BEEAAF-1A8E-40BF-9D75-11EBA8421C04}" type="slidenum">
              <a:rPr lang="en-US" smtClean="0"/>
              <a:t>13</a:t>
            </a:fld>
            <a:endParaRPr lang="en-US"/>
          </a:p>
        </p:txBody>
      </p:sp>
      <p:pic>
        <p:nvPicPr>
          <p:cNvPr id="1030" name="Picture 6">
            <a:extLst>
              <a:ext uri="{FF2B5EF4-FFF2-40B4-BE49-F238E27FC236}">
                <a16:creationId xmlns:a16="http://schemas.microsoft.com/office/drawing/2014/main" id="{1A15E1C5-4D17-49E3-A663-5FAB6883A7F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0908" y="2128263"/>
            <a:ext cx="10312737" cy="3318808"/>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920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6532A-E114-2A58-42C3-4F3284A45251}"/>
              </a:ext>
            </a:extLst>
          </p:cNvPr>
          <p:cNvSpPr>
            <a:spLocks noGrp="1"/>
          </p:cNvSpPr>
          <p:nvPr>
            <p:ph type="title"/>
          </p:nvPr>
        </p:nvSpPr>
        <p:spPr/>
        <p:txBody>
          <a:bodyPr/>
          <a:lstStyle/>
          <a:p>
            <a:r>
              <a:rPr lang="en-US" dirty="0"/>
              <a:t>Deleting UPK and PreK Programs </a:t>
            </a:r>
          </a:p>
        </p:txBody>
      </p:sp>
      <p:sp>
        <p:nvSpPr>
          <p:cNvPr id="3" name="Content Placeholder 2">
            <a:extLst>
              <a:ext uri="{FF2B5EF4-FFF2-40B4-BE49-F238E27FC236}">
                <a16:creationId xmlns:a16="http://schemas.microsoft.com/office/drawing/2014/main" id="{69D00848-596C-A97B-17C3-93EFE8FF27A5}"/>
              </a:ext>
            </a:extLst>
          </p:cNvPr>
          <p:cNvSpPr>
            <a:spLocks noGrp="1"/>
          </p:cNvSpPr>
          <p:nvPr>
            <p:ph idx="1"/>
          </p:nvPr>
        </p:nvSpPr>
        <p:spPr>
          <a:xfrm>
            <a:off x="1097279" y="1845734"/>
            <a:ext cx="4290797" cy="4023360"/>
          </a:xfrm>
        </p:spPr>
        <p:txBody>
          <a:bodyPr>
            <a:normAutofit fontScale="92500" lnSpcReduction="20000"/>
          </a:bodyPr>
          <a:lstStyle/>
          <a:p>
            <a:r>
              <a:rPr lang="en-US" dirty="0">
                <a:solidFill>
                  <a:schemeClr val="tx1"/>
                </a:solidFill>
              </a:rPr>
              <a:t>If you need to delete </a:t>
            </a:r>
            <a:r>
              <a:rPr lang="en-US" b="1" dirty="0">
                <a:solidFill>
                  <a:srgbClr val="C00000"/>
                </a:solidFill>
              </a:rPr>
              <a:t>ALL</a:t>
            </a:r>
            <a:r>
              <a:rPr lang="en-US" dirty="0">
                <a:solidFill>
                  <a:schemeClr val="tx1"/>
                </a:solidFill>
              </a:rPr>
              <a:t> records for a program service code, you need to contact Matt Fredericks or Laurie Hazard so we can request a purge of the records from Level 1.</a:t>
            </a:r>
          </a:p>
          <a:p>
            <a:r>
              <a:rPr lang="en-US" dirty="0">
                <a:solidFill>
                  <a:schemeClr val="accent1"/>
                </a:solidFill>
              </a:rPr>
              <a:t>WHY? </a:t>
            </a:r>
          </a:p>
          <a:p>
            <a:r>
              <a:rPr lang="en-US" dirty="0"/>
              <a:t>Level 1 only purges and replaces records for program codes included in the file sent. </a:t>
            </a:r>
          </a:p>
          <a:p>
            <a:r>
              <a:rPr lang="en-US" dirty="0"/>
              <a:t>If a program code has zero records, then that program code will not be in the file even if you select it on the L1 Data Prep screen. </a:t>
            </a:r>
          </a:p>
          <a:p>
            <a:r>
              <a:rPr lang="en-US" dirty="0"/>
              <a:t>Therefore, Level 1 will not purge the records for the program code.</a:t>
            </a:r>
          </a:p>
          <a:p>
            <a:endParaRPr lang="en-US" dirty="0"/>
          </a:p>
        </p:txBody>
      </p:sp>
      <p:sp>
        <p:nvSpPr>
          <p:cNvPr id="4" name="Footer Placeholder 3">
            <a:extLst>
              <a:ext uri="{FF2B5EF4-FFF2-40B4-BE49-F238E27FC236}">
                <a16:creationId xmlns:a16="http://schemas.microsoft.com/office/drawing/2014/main" id="{44D3DFE6-FE76-1CA1-0CE8-511AF5EA28FE}"/>
              </a:ext>
            </a:extLst>
          </p:cNvPr>
          <p:cNvSpPr>
            <a:spLocks noGrp="1"/>
          </p:cNvSpPr>
          <p:nvPr>
            <p:ph type="ftr" sz="quarter" idx="11"/>
          </p:nvPr>
        </p:nvSpPr>
        <p:spPr/>
        <p:txBody>
          <a:bodyPr/>
          <a:lstStyle/>
          <a:p>
            <a:r>
              <a:rPr lang="en-US"/>
              <a:t>Presented by Monroe accountability, Assessment, and Reporting Services</a:t>
            </a:r>
            <a:endParaRPr lang="en-US" dirty="0"/>
          </a:p>
        </p:txBody>
      </p:sp>
      <p:sp>
        <p:nvSpPr>
          <p:cNvPr id="5" name="Slide Number Placeholder 4">
            <a:extLst>
              <a:ext uri="{FF2B5EF4-FFF2-40B4-BE49-F238E27FC236}">
                <a16:creationId xmlns:a16="http://schemas.microsoft.com/office/drawing/2014/main" id="{5384B86A-5868-9441-01A7-FEEDD89FB8C3}"/>
              </a:ext>
            </a:extLst>
          </p:cNvPr>
          <p:cNvSpPr>
            <a:spLocks noGrp="1"/>
          </p:cNvSpPr>
          <p:nvPr>
            <p:ph type="sldNum" sz="quarter" idx="12"/>
          </p:nvPr>
        </p:nvSpPr>
        <p:spPr/>
        <p:txBody>
          <a:bodyPr/>
          <a:lstStyle/>
          <a:p>
            <a:fld id="{79BEEAAF-1A8E-40BF-9D75-11EBA8421C04}" type="slidenum">
              <a:rPr lang="en-US" smtClean="0"/>
              <a:t>14</a:t>
            </a:fld>
            <a:endParaRPr lang="en-US"/>
          </a:p>
        </p:txBody>
      </p:sp>
      <p:pic>
        <p:nvPicPr>
          <p:cNvPr id="7" name="Picture 6">
            <a:extLst>
              <a:ext uri="{FF2B5EF4-FFF2-40B4-BE49-F238E27FC236}">
                <a16:creationId xmlns:a16="http://schemas.microsoft.com/office/drawing/2014/main" id="{A28F8505-A934-6C6B-B21B-0616BA972ADA}"/>
              </a:ext>
            </a:extLst>
          </p:cNvPr>
          <p:cNvPicPr>
            <a:picLocks noChangeAspect="1"/>
          </p:cNvPicPr>
          <p:nvPr/>
        </p:nvPicPr>
        <p:blipFill>
          <a:blip r:embed="rId2"/>
          <a:stretch>
            <a:fillRect/>
          </a:stretch>
        </p:blipFill>
        <p:spPr>
          <a:xfrm>
            <a:off x="5545393" y="1845734"/>
            <a:ext cx="6577722" cy="2349186"/>
          </a:xfrm>
          <a:prstGeom prst="rect">
            <a:avLst/>
          </a:prstGeom>
        </p:spPr>
      </p:pic>
    </p:spTree>
    <p:extLst>
      <p:ext uri="{BB962C8B-B14F-4D97-AF65-F5344CB8AC3E}">
        <p14:creationId xmlns:p14="http://schemas.microsoft.com/office/powerpoint/2010/main" val="23730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6B265AE-FC2B-7F31-6AB7-84D2DE4DE306}"/>
              </a:ext>
            </a:extLst>
          </p:cNvPr>
          <p:cNvSpPr>
            <a:spLocks noGrp="1"/>
          </p:cNvSpPr>
          <p:nvPr>
            <p:ph type="ftr" sz="quarter" idx="11"/>
          </p:nvPr>
        </p:nvSpPr>
        <p:spPr/>
        <p:txBody>
          <a:bodyPr/>
          <a:lstStyle/>
          <a:p>
            <a:r>
              <a:rPr lang="en-US" dirty="0"/>
              <a:t>Presented by Monroe accountability, Assessment, and Reporting Services</a:t>
            </a:r>
          </a:p>
        </p:txBody>
      </p:sp>
      <p:sp>
        <p:nvSpPr>
          <p:cNvPr id="3" name="Slide Number Placeholder 2">
            <a:extLst>
              <a:ext uri="{FF2B5EF4-FFF2-40B4-BE49-F238E27FC236}">
                <a16:creationId xmlns:a16="http://schemas.microsoft.com/office/drawing/2014/main" id="{03453C61-8638-EB85-ADB6-0911F7BB9C69}"/>
              </a:ext>
            </a:extLst>
          </p:cNvPr>
          <p:cNvSpPr>
            <a:spLocks noGrp="1"/>
          </p:cNvSpPr>
          <p:nvPr>
            <p:ph type="sldNum" sz="quarter" idx="12"/>
          </p:nvPr>
        </p:nvSpPr>
        <p:spPr/>
        <p:txBody>
          <a:bodyPr/>
          <a:lstStyle/>
          <a:p>
            <a:fld id="{79BEEAAF-1A8E-40BF-9D75-11EBA8421C04}" type="slidenum">
              <a:rPr lang="en-US" smtClean="0"/>
              <a:t>15</a:t>
            </a:fld>
            <a:endParaRPr lang="en-US"/>
          </a:p>
        </p:txBody>
      </p:sp>
      <p:graphicFrame>
        <p:nvGraphicFramePr>
          <p:cNvPr id="4" name="Table 3">
            <a:extLst>
              <a:ext uri="{FF2B5EF4-FFF2-40B4-BE49-F238E27FC236}">
                <a16:creationId xmlns:a16="http://schemas.microsoft.com/office/drawing/2014/main" id="{DFF5D0B5-5FB5-7BED-4D81-8B97FC708D15}"/>
              </a:ext>
            </a:extLst>
          </p:cNvPr>
          <p:cNvGraphicFramePr>
            <a:graphicFrameLocks noGrp="1"/>
          </p:cNvGraphicFramePr>
          <p:nvPr>
            <p:extLst>
              <p:ext uri="{D42A27DB-BD31-4B8C-83A1-F6EECF244321}">
                <p14:modId xmlns:p14="http://schemas.microsoft.com/office/powerpoint/2010/main" val="2362472001"/>
              </p:ext>
            </p:extLst>
          </p:nvPr>
        </p:nvGraphicFramePr>
        <p:xfrm>
          <a:off x="233086" y="820709"/>
          <a:ext cx="11689976" cy="5458044"/>
        </p:xfrm>
        <a:graphic>
          <a:graphicData uri="http://schemas.openxmlformats.org/drawingml/2006/table">
            <a:tbl>
              <a:tblPr firstRow="1" firstCol="1" lastRow="1" lastCol="1" bandRow="1" bandCol="1">
                <a:tableStyleId>{C4B1156A-380E-4F78-BDF5-A606A8083BF9}</a:tableStyleId>
              </a:tblPr>
              <a:tblGrid>
                <a:gridCol w="2017058">
                  <a:extLst>
                    <a:ext uri="{9D8B030D-6E8A-4147-A177-3AD203B41FA5}">
                      <a16:colId xmlns:a16="http://schemas.microsoft.com/office/drawing/2014/main" val="4195545966"/>
                    </a:ext>
                  </a:extLst>
                </a:gridCol>
                <a:gridCol w="1927412">
                  <a:extLst>
                    <a:ext uri="{9D8B030D-6E8A-4147-A177-3AD203B41FA5}">
                      <a16:colId xmlns:a16="http://schemas.microsoft.com/office/drawing/2014/main" val="3031755630"/>
                    </a:ext>
                  </a:extLst>
                </a:gridCol>
                <a:gridCol w="1219200">
                  <a:extLst>
                    <a:ext uri="{9D8B030D-6E8A-4147-A177-3AD203B41FA5}">
                      <a16:colId xmlns:a16="http://schemas.microsoft.com/office/drawing/2014/main" val="3965158265"/>
                    </a:ext>
                  </a:extLst>
                </a:gridCol>
                <a:gridCol w="1721223">
                  <a:extLst>
                    <a:ext uri="{9D8B030D-6E8A-4147-A177-3AD203B41FA5}">
                      <a16:colId xmlns:a16="http://schemas.microsoft.com/office/drawing/2014/main" val="3392866147"/>
                    </a:ext>
                  </a:extLst>
                </a:gridCol>
                <a:gridCol w="4805083">
                  <a:extLst>
                    <a:ext uri="{9D8B030D-6E8A-4147-A177-3AD203B41FA5}">
                      <a16:colId xmlns:a16="http://schemas.microsoft.com/office/drawing/2014/main" val="1421195104"/>
                    </a:ext>
                  </a:extLst>
                </a:gridCol>
              </a:tblGrid>
              <a:tr h="723484">
                <a:tc>
                  <a:txBody>
                    <a:bodyPr/>
                    <a:lstStyle/>
                    <a:p>
                      <a:pPr marL="71120" marR="0">
                        <a:spcBef>
                          <a:spcPts val="35"/>
                        </a:spcBef>
                        <a:spcAft>
                          <a:spcPts val="0"/>
                        </a:spcAft>
                      </a:pPr>
                      <a:r>
                        <a:rPr lang="en-US" sz="1100" dirty="0">
                          <a:effectLst/>
                        </a:rPr>
                        <a:t>Description</a:t>
                      </a:r>
                      <a:r>
                        <a:rPr lang="en-US" sz="1100" spc="-25" dirty="0">
                          <a:effectLst/>
                        </a:rPr>
                        <a:t> </a:t>
                      </a:r>
                      <a:r>
                        <a:rPr lang="en-US" sz="1100" dirty="0">
                          <a:effectLst/>
                        </a:rPr>
                        <a:t>of</a:t>
                      </a:r>
                      <a:r>
                        <a:rPr lang="en-US" sz="1100" spc="-30" dirty="0">
                          <a:effectLst/>
                        </a:rPr>
                        <a:t> </a:t>
                      </a:r>
                      <a:r>
                        <a:rPr lang="en-US" sz="1100" spc="-10" dirty="0">
                          <a:effectLst/>
                        </a:rPr>
                        <a:t>Students</a:t>
                      </a:r>
                      <a:endParaRPr lang="en-US" sz="1100" dirty="0">
                        <a:effectLst/>
                        <a:latin typeface="Bookman Old Style" panose="02050604050505020204" pitchFamily="18" charset="0"/>
                        <a:ea typeface="Bookman Old Style" panose="02050604050505020204" pitchFamily="18" charset="0"/>
                        <a:cs typeface="Bookman Old Style" panose="02050604050505020204" pitchFamily="18" charset="0"/>
                      </a:endParaRPr>
                    </a:p>
                  </a:txBody>
                  <a:tcPr marL="0" marR="0" marT="0" marB="0">
                    <a:solidFill>
                      <a:schemeClr val="accent5">
                        <a:lumMod val="40000"/>
                        <a:lumOff val="60000"/>
                      </a:schemeClr>
                    </a:solidFill>
                  </a:tcPr>
                </a:tc>
                <a:tc>
                  <a:txBody>
                    <a:bodyPr/>
                    <a:lstStyle/>
                    <a:p>
                      <a:pPr marL="95885" marR="83820">
                        <a:spcBef>
                          <a:spcPts val="35"/>
                        </a:spcBef>
                        <a:spcAft>
                          <a:spcPts val="0"/>
                        </a:spcAft>
                      </a:pPr>
                      <a:r>
                        <a:rPr lang="en-US" sz="1100" spc="-10" dirty="0">
                          <a:effectLst/>
                        </a:rPr>
                        <a:t>Accountability </a:t>
                      </a:r>
                      <a:r>
                        <a:rPr lang="en-US" sz="1100" dirty="0">
                          <a:effectLst/>
                        </a:rPr>
                        <a:t>or</a:t>
                      </a:r>
                      <a:r>
                        <a:rPr lang="en-US" sz="1100" spc="-95" dirty="0">
                          <a:effectLst/>
                        </a:rPr>
                        <a:t> </a:t>
                      </a:r>
                      <a:r>
                        <a:rPr lang="en-US" sz="1100" dirty="0">
                          <a:effectLst/>
                        </a:rPr>
                        <a:t>Instructional </a:t>
                      </a:r>
                      <a:r>
                        <a:rPr lang="en-US" sz="1100" spc="-10" dirty="0">
                          <a:effectLst/>
                        </a:rPr>
                        <a:t>Responsibility</a:t>
                      </a:r>
                      <a:endParaRPr lang="en-US" sz="1100" dirty="0">
                        <a:effectLst/>
                        <a:latin typeface="Bookman Old Style" panose="02050604050505020204" pitchFamily="18" charset="0"/>
                        <a:ea typeface="Bookman Old Style" panose="02050604050505020204" pitchFamily="18" charset="0"/>
                        <a:cs typeface="Bookman Old Style" panose="02050604050505020204" pitchFamily="18" charset="0"/>
                      </a:endParaRPr>
                    </a:p>
                  </a:txBody>
                  <a:tcPr marL="0" marR="0" marT="0" marB="0">
                    <a:solidFill>
                      <a:schemeClr val="accent5">
                        <a:lumMod val="40000"/>
                        <a:lumOff val="60000"/>
                      </a:schemeClr>
                    </a:solidFill>
                  </a:tcPr>
                </a:tc>
                <a:tc>
                  <a:txBody>
                    <a:bodyPr/>
                    <a:lstStyle/>
                    <a:p>
                      <a:pPr marL="96520" marR="0">
                        <a:lnSpc>
                          <a:spcPts val="1290"/>
                        </a:lnSpc>
                        <a:spcBef>
                          <a:spcPts val="35"/>
                        </a:spcBef>
                        <a:spcAft>
                          <a:spcPts val="0"/>
                        </a:spcAft>
                      </a:pPr>
                      <a:r>
                        <a:rPr lang="en-US" sz="1100" spc="-10" dirty="0">
                          <a:effectLst/>
                        </a:rPr>
                        <a:t>CSE/CPSE</a:t>
                      </a:r>
                      <a:endParaRPr lang="en-US" sz="1100" dirty="0">
                        <a:effectLst/>
                      </a:endParaRPr>
                    </a:p>
                    <a:p>
                      <a:pPr marL="96520" marR="0">
                        <a:lnSpc>
                          <a:spcPts val="1290"/>
                        </a:lnSpc>
                        <a:spcBef>
                          <a:spcPts val="0"/>
                        </a:spcBef>
                        <a:spcAft>
                          <a:spcPts val="0"/>
                        </a:spcAft>
                      </a:pPr>
                      <a:r>
                        <a:rPr lang="en-US" sz="1100" spc="-10" dirty="0">
                          <a:effectLst/>
                        </a:rPr>
                        <a:t>Responsibility</a:t>
                      </a:r>
                      <a:endParaRPr lang="en-US" sz="1100" dirty="0">
                        <a:effectLst/>
                        <a:latin typeface="Bookman Old Style" panose="02050604050505020204" pitchFamily="18" charset="0"/>
                        <a:ea typeface="Bookman Old Style" panose="02050604050505020204" pitchFamily="18" charset="0"/>
                        <a:cs typeface="Bookman Old Style" panose="02050604050505020204" pitchFamily="18" charset="0"/>
                      </a:endParaRPr>
                    </a:p>
                  </a:txBody>
                  <a:tcPr marL="0" marR="0" marT="0" marB="0">
                    <a:solidFill>
                      <a:schemeClr val="accent5">
                        <a:lumMod val="40000"/>
                        <a:lumOff val="60000"/>
                      </a:schemeClr>
                    </a:solidFill>
                  </a:tcPr>
                </a:tc>
                <a:tc>
                  <a:txBody>
                    <a:bodyPr/>
                    <a:lstStyle/>
                    <a:p>
                      <a:pPr marL="72390" marR="8890">
                        <a:spcBef>
                          <a:spcPts val="35"/>
                        </a:spcBef>
                        <a:spcAft>
                          <a:spcPts val="0"/>
                        </a:spcAft>
                      </a:pPr>
                      <a:r>
                        <a:rPr lang="en-US" sz="1100" dirty="0">
                          <a:effectLst/>
                        </a:rPr>
                        <a:t>Who</a:t>
                      </a:r>
                      <a:r>
                        <a:rPr lang="en-US" sz="1100" spc="-60" dirty="0">
                          <a:effectLst/>
                        </a:rPr>
                        <a:t> </a:t>
                      </a:r>
                      <a:r>
                        <a:rPr lang="en-US" sz="1100" dirty="0">
                          <a:effectLst/>
                        </a:rPr>
                        <a:t>Will</a:t>
                      </a:r>
                      <a:r>
                        <a:rPr lang="en-US" sz="1100" spc="-60" dirty="0">
                          <a:effectLst/>
                        </a:rPr>
                        <a:t> </a:t>
                      </a:r>
                      <a:r>
                        <a:rPr lang="en-US" sz="1100" dirty="0">
                          <a:effectLst/>
                        </a:rPr>
                        <a:t>Report</a:t>
                      </a:r>
                      <a:r>
                        <a:rPr lang="en-US" sz="1100" spc="-65" dirty="0">
                          <a:effectLst/>
                        </a:rPr>
                        <a:t> </a:t>
                      </a:r>
                      <a:r>
                        <a:rPr lang="en-US" sz="1100" dirty="0">
                          <a:effectLst/>
                        </a:rPr>
                        <a:t>Data to SIRS and Using What Code (i.e.,</a:t>
                      </a:r>
                    </a:p>
                    <a:p>
                      <a:pPr marL="72390" marR="8890">
                        <a:lnSpc>
                          <a:spcPts val="1280"/>
                        </a:lnSpc>
                        <a:spcBef>
                          <a:spcPts val="0"/>
                        </a:spcBef>
                        <a:spcAft>
                          <a:spcPts val="0"/>
                        </a:spcAft>
                      </a:pPr>
                      <a:r>
                        <a:rPr lang="en-US" sz="1100" dirty="0">
                          <a:effectLst/>
                        </a:rPr>
                        <a:t>District of </a:t>
                      </a:r>
                      <a:r>
                        <a:rPr lang="en-US" sz="1100" spc="-10" dirty="0">
                          <a:effectLst/>
                        </a:rPr>
                        <a:t>Responsibility)</a:t>
                      </a:r>
                      <a:endParaRPr lang="en-US" sz="1100" dirty="0">
                        <a:effectLst/>
                        <a:latin typeface="Bookman Old Style" panose="02050604050505020204" pitchFamily="18" charset="0"/>
                        <a:ea typeface="Bookman Old Style" panose="02050604050505020204" pitchFamily="18" charset="0"/>
                        <a:cs typeface="Bookman Old Style" panose="02050604050505020204" pitchFamily="18" charset="0"/>
                      </a:endParaRPr>
                    </a:p>
                  </a:txBody>
                  <a:tcPr marL="0" marR="0" marT="0" marB="0">
                    <a:solidFill>
                      <a:schemeClr val="accent5">
                        <a:lumMod val="40000"/>
                        <a:lumOff val="60000"/>
                      </a:schemeClr>
                    </a:solidFill>
                  </a:tcPr>
                </a:tc>
                <a:tc>
                  <a:txBody>
                    <a:bodyPr/>
                    <a:lstStyle/>
                    <a:p>
                      <a:pPr marL="71120" marR="136525">
                        <a:spcBef>
                          <a:spcPts val="35"/>
                        </a:spcBef>
                        <a:spcAft>
                          <a:spcPts val="0"/>
                        </a:spcAft>
                      </a:pPr>
                      <a:r>
                        <a:rPr lang="en-US" sz="1100" dirty="0">
                          <a:effectLst/>
                        </a:rPr>
                        <a:t>Location/BEDS</a:t>
                      </a:r>
                      <a:r>
                        <a:rPr lang="en-US" sz="1100" spc="-95" dirty="0">
                          <a:effectLst/>
                        </a:rPr>
                        <a:t> </a:t>
                      </a:r>
                      <a:r>
                        <a:rPr lang="en-US" sz="1100" dirty="0">
                          <a:effectLst/>
                        </a:rPr>
                        <a:t>Code (i.e., Building of </a:t>
                      </a:r>
                      <a:r>
                        <a:rPr lang="en-US" sz="1100" spc="-10" dirty="0">
                          <a:effectLst/>
                        </a:rPr>
                        <a:t>Enrollment)</a:t>
                      </a:r>
                      <a:endParaRPr lang="en-US" sz="1100" dirty="0">
                        <a:effectLst/>
                        <a:latin typeface="Bookman Old Style" panose="02050604050505020204" pitchFamily="18" charset="0"/>
                        <a:ea typeface="Bookman Old Style" panose="02050604050505020204" pitchFamily="18" charset="0"/>
                        <a:cs typeface="Bookman Old Style" panose="02050604050505020204" pitchFamily="18" charset="0"/>
                      </a:endParaRPr>
                    </a:p>
                  </a:txBody>
                  <a:tcPr marL="0" marR="0" marT="0" marB="0">
                    <a:solidFill>
                      <a:schemeClr val="accent5">
                        <a:lumMod val="40000"/>
                        <a:lumOff val="60000"/>
                      </a:schemeClr>
                    </a:solidFill>
                  </a:tcPr>
                </a:tc>
                <a:extLst>
                  <a:ext uri="{0D108BD9-81ED-4DB2-BD59-A6C34878D82A}">
                    <a16:rowId xmlns:a16="http://schemas.microsoft.com/office/drawing/2014/main" val="1667638059"/>
                  </a:ext>
                </a:extLst>
              </a:tr>
              <a:tr h="3299241">
                <a:tc>
                  <a:txBody>
                    <a:bodyPr/>
                    <a:lstStyle/>
                    <a:p>
                      <a:pPr marL="91440" marR="0">
                        <a:spcBef>
                          <a:spcPts val="0"/>
                        </a:spcBef>
                        <a:spcAft>
                          <a:spcPts val="0"/>
                        </a:spcAft>
                      </a:pPr>
                      <a:r>
                        <a:rPr lang="en-US" sz="1400" dirty="0">
                          <a:effectLst/>
                          <a:latin typeface="+mn-lt"/>
                        </a:rPr>
                        <a:t> </a:t>
                      </a:r>
                      <a:r>
                        <a:rPr lang="en-US" sz="1400" b="1" kern="1200" dirty="0">
                          <a:solidFill>
                            <a:schemeClr val="dk1"/>
                          </a:solidFill>
                          <a:effectLst/>
                          <a:latin typeface="+mn-lt"/>
                          <a:ea typeface="+mn-ea"/>
                          <a:cs typeface="+mn-cs"/>
                        </a:rPr>
                        <a:t>6) A preschool student with a disability who is transitioning to Kindergarten, will not receive extended school-year services and was enrolled in a UPK program or another PK program.</a:t>
                      </a:r>
                      <a:endParaRPr lang="en-US" sz="1400" dirty="0">
                        <a:effectLst/>
                        <a:latin typeface="+mn-lt"/>
                        <a:ea typeface="Bookman Old Style" panose="02050604050505020204" pitchFamily="18" charset="0"/>
                        <a:cs typeface="Bookman Old Style" panose="02050604050505020204" pitchFamily="18" charset="0"/>
                      </a:endParaRPr>
                    </a:p>
                  </a:txBody>
                  <a:tcPr marL="0" marR="0" marT="0" marB="0"/>
                </a:tc>
                <a:tc>
                  <a:txBody>
                    <a:bodyPr/>
                    <a:lstStyle/>
                    <a:p>
                      <a:pPr marL="91440"/>
                      <a:r>
                        <a:rPr lang="en-US" sz="1400" dirty="0">
                          <a:effectLst/>
                          <a:latin typeface="+mn-lt"/>
                        </a:rPr>
                        <a:t> </a:t>
                      </a:r>
                      <a:r>
                        <a:rPr lang="en-US" sz="1400" b="1" kern="1200" dirty="0">
                          <a:solidFill>
                            <a:schemeClr val="dk1"/>
                          </a:solidFill>
                          <a:effectLst/>
                          <a:latin typeface="+mn-lt"/>
                          <a:ea typeface="+mn-ea"/>
                          <a:cs typeface="+mn-cs"/>
                        </a:rPr>
                        <a:t>District of residence (Instructional)</a:t>
                      </a:r>
                    </a:p>
                    <a:p>
                      <a:pPr marL="91440"/>
                      <a:r>
                        <a:rPr lang="en-US" sz="1400" b="1" kern="1200" dirty="0">
                          <a:solidFill>
                            <a:schemeClr val="dk1"/>
                          </a:solidFill>
                          <a:effectLst/>
                          <a:latin typeface="+mn-lt"/>
                          <a:ea typeface="+mn-ea"/>
                          <a:cs typeface="+mn-cs"/>
                        </a:rPr>
                        <a:t> </a:t>
                      </a:r>
                    </a:p>
                    <a:p>
                      <a:pPr marL="91440"/>
                      <a:r>
                        <a:rPr lang="en-US" sz="1400" b="1" kern="1200" dirty="0">
                          <a:solidFill>
                            <a:schemeClr val="dk1"/>
                          </a:solidFill>
                          <a:effectLst/>
                          <a:latin typeface="+mn-lt"/>
                          <a:ea typeface="+mn-ea"/>
                          <a:cs typeface="+mn-cs"/>
                        </a:rPr>
                        <a:t>Not applicable (Accountability)</a:t>
                      </a:r>
                      <a:endParaRPr lang="en-US" sz="1400" dirty="0">
                        <a:effectLst/>
                        <a:latin typeface="+mn-lt"/>
                        <a:ea typeface="Bookman Old Style" panose="02050604050505020204" pitchFamily="18" charset="0"/>
                        <a:cs typeface="Bookman Old Style" panose="02050604050505020204" pitchFamily="18" charset="0"/>
                      </a:endParaRPr>
                    </a:p>
                  </a:txBody>
                  <a:tcPr marL="0" marR="0" marT="0" marB="0"/>
                </a:tc>
                <a:tc>
                  <a:txBody>
                    <a:bodyPr/>
                    <a:lstStyle/>
                    <a:p>
                      <a:pPr marL="91440" marR="0">
                        <a:spcBef>
                          <a:spcPts val="5"/>
                        </a:spcBef>
                        <a:spcAft>
                          <a:spcPts val="0"/>
                        </a:spcAft>
                      </a:pPr>
                      <a:r>
                        <a:rPr lang="en-US" sz="1400" dirty="0">
                          <a:effectLst/>
                          <a:latin typeface="+mn-lt"/>
                          <a:ea typeface="Bookman Old Style" panose="02050604050505020204" pitchFamily="18" charset="0"/>
                          <a:cs typeface="Bookman Old Style" panose="02050604050505020204" pitchFamily="18" charset="0"/>
                        </a:rPr>
                        <a:t>District</a:t>
                      </a:r>
                      <a:r>
                        <a:rPr lang="en-US" sz="1400" spc="-90" dirty="0">
                          <a:effectLst/>
                          <a:latin typeface="+mn-lt"/>
                          <a:ea typeface="Bookman Old Style" panose="02050604050505020204" pitchFamily="18" charset="0"/>
                          <a:cs typeface="Bookman Old Style" panose="02050604050505020204" pitchFamily="18" charset="0"/>
                        </a:rPr>
                        <a:t> </a:t>
                      </a:r>
                      <a:r>
                        <a:rPr lang="en-US" sz="1400" dirty="0">
                          <a:effectLst/>
                          <a:latin typeface="+mn-lt"/>
                          <a:ea typeface="Bookman Old Style" panose="02050604050505020204" pitchFamily="18" charset="0"/>
                          <a:cs typeface="Bookman Old Style" panose="02050604050505020204" pitchFamily="18" charset="0"/>
                        </a:rPr>
                        <a:t>of </a:t>
                      </a:r>
                      <a:r>
                        <a:rPr lang="en-US" sz="1400" spc="-10" dirty="0">
                          <a:effectLst/>
                          <a:latin typeface="+mn-lt"/>
                          <a:ea typeface="Bookman Old Style" panose="02050604050505020204" pitchFamily="18" charset="0"/>
                          <a:cs typeface="Bookman Old Style" panose="02050604050505020204" pitchFamily="18" charset="0"/>
                        </a:rPr>
                        <a:t>residence</a:t>
                      </a:r>
                      <a:endParaRPr lang="en-US" sz="1400" dirty="0">
                        <a:effectLst/>
                        <a:latin typeface="+mn-lt"/>
                        <a:ea typeface="Bookman Old Style" panose="02050604050505020204" pitchFamily="18" charset="0"/>
                        <a:cs typeface="Bookman Old Style" panose="02050604050505020204" pitchFamily="18" charset="0"/>
                      </a:endParaRPr>
                    </a:p>
                  </a:txBody>
                  <a:tcPr marL="0" marR="0" marT="0" marB="0"/>
                </a:tc>
                <a:tc>
                  <a:txBody>
                    <a:bodyPr/>
                    <a:lstStyle/>
                    <a:p>
                      <a:pPr marL="91440" marR="8890">
                        <a:spcBef>
                          <a:spcPts val="5"/>
                        </a:spcBef>
                        <a:spcAft>
                          <a:spcPts val="0"/>
                        </a:spcAft>
                      </a:pPr>
                      <a:r>
                        <a:rPr lang="en-US" sz="1400" dirty="0">
                          <a:effectLst/>
                          <a:latin typeface="+mn-lt"/>
                          <a:ea typeface="Bookman Old Style" panose="02050604050505020204" pitchFamily="18" charset="0"/>
                          <a:cs typeface="Bookman Old Style" panose="02050604050505020204" pitchFamily="18" charset="0"/>
                        </a:rPr>
                        <a:t>District of residence (Reason for Beginning Enrollment</a:t>
                      </a:r>
                      <a:r>
                        <a:rPr lang="en-US" sz="1400" spc="-90" dirty="0">
                          <a:effectLst/>
                          <a:latin typeface="+mn-lt"/>
                          <a:ea typeface="Bookman Old Style" panose="02050604050505020204" pitchFamily="18" charset="0"/>
                          <a:cs typeface="Bookman Old Style" panose="02050604050505020204" pitchFamily="18" charset="0"/>
                        </a:rPr>
                        <a:t> </a:t>
                      </a:r>
                      <a:r>
                        <a:rPr lang="en-US" sz="1400" dirty="0">
                          <a:effectLst/>
                          <a:latin typeface="+mn-lt"/>
                          <a:ea typeface="Bookman Old Style" panose="02050604050505020204" pitchFamily="18" charset="0"/>
                          <a:cs typeface="Bookman Old Style" panose="02050604050505020204" pitchFamily="18" charset="0"/>
                        </a:rPr>
                        <a:t>Code</a:t>
                      </a:r>
                      <a:r>
                        <a:rPr lang="en-US" sz="1400" spc="-90" dirty="0">
                          <a:effectLst/>
                          <a:latin typeface="+mn-lt"/>
                          <a:ea typeface="Bookman Old Style" panose="02050604050505020204" pitchFamily="18" charset="0"/>
                          <a:cs typeface="Bookman Old Style" panose="02050604050505020204" pitchFamily="18" charset="0"/>
                        </a:rPr>
                        <a:t> </a:t>
                      </a:r>
                      <a:r>
                        <a:rPr lang="en-US" sz="1400" dirty="0">
                          <a:effectLst/>
                          <a:latin typeface="+mn-lt"/>
                          <a:ea typeface="Bookman Old Style" panose="02050604050505020204" pitchFamily="18" charset="0"/>
                          <a:cs typeface="Bookman Old Style" panose="02050604050505020204" pitchFamily="18" charset="0"/>
                        </a:rPr>
                        <a:t>0011)</a:t>
                      </a:r>
                    </a:p>
                  </a:txBody>
                  <a:tcPr marL="0" marR="0" marT="0" marB="0"/>
                </a:tc>
                <a:tc>
                  <a:txBody>
                    <a:bodyPr/>
                    <a:lstStyle/>
                    <a:p>
                      <a:pPr marL="91440"/>
                      <a:r>
                        <a:rPr lang="en-US" sz="1400" b="1" kern="1200" dirty="0">
                          <a:solidFill>
                            <a:schemeClr val="dk1"/>
                          </a:solidFill>
                          <a:effectLst/>
                          <a:latin typeface="+mn-lt"/>
                          <a:ea typeface="+mn-ea"/>
                          <a:cs typeface="+mn-cs"/>
                        </a:rPr>
                        <a:t>There are three options to report these students in July and August:</a:t>
                      </a:r>
                    </a:p>
                    <a:p>
                      <a:r>
                        <a:rPr lang="en-US" sz="1400" b="1" kern="1200" dirty="0">
                          <a:solidFill>
                            <a:schemeClr val="dk1"/>
                          </a:solidFill>
                          <a:effectLst/>
                          <a:latin typeface="+mn-lt"/>
                          <a:ea typeface="+mn-ea"/>
                          <a:cs typeface="+mn-cs"/>
                        </a:rPr>
                        <a:t> </a:t>
                      </a:r>
                    </a:p>
                    <a:p>
                      <a:pPr marL="342900" lvl="0" indent="-342900">
                        <a:spcAft>
                          <a:spcPts val="600"/>
                        </a:spcAft>
                        <a:buFont typeface="+mj-lt"/>
                        <a:buAutoNum type="arabicParenR"/>
                      </a:pPr>
                      <a:r>
                        <a:rPr lang="en-US" sz="1400" b="1" kern="1200" dirty="0">
                          <a:solidFill>
                            <a:schemeClr val="dk1"/>
                          </a:solidFill>
                          <a:effectLst/>
                          <a:latin typeface="+mn-lt"/>
                          <a:ea typeface="+mn-ea"/>
                          <a:cs typeface="+mn-cs"/>
                        </a:rPr>
                        <a:t>If the UPK program was run by the district and the district chooses to continue to report the location where the student attended the UPK program, the BEDS code of the school the student attends</a:t>
                      </a:r>
                    </a:p>
                    <a:p>
                      <a:pPr marL="342900" lvl="0" indent="-342900">
                        <a:spcAft>
                          <a:spcPts val="600"/>
                        </a:spcAft>
                        <a:buFont typeface="+mj-lt"/>
                        <a:buAutoNum type="arabicParenR"/>
                      </a:pPr>
                      <a:r>
                        <a:rPr lang="en-US" sz="1400" b="1" kern="1200" dirty="0">
                          <a:solidFill>
                            <a:schemeClr val="dk1"/>
                          </a:solidFill>
                          <a:effectLst/>
                          <a:latin typeface="+mn-lt"/>
                          <a:ea typeface="+mn-ea"/>
                          <a:cs typeface="+mn-cs"/>
                        </a:rPr>
                        <a:t>If the UPK program the student attended is contracted by the district and the district chooses to continue to report the location where the student attended the UPK program, the first 8</a:t>
                      </a:r>
                      <a:r>
                        <a:rPr lang="en-US" sz="1400" dirty="0">
                          <a:effectLst/>
                          <a:latin typeface="+mn-lt"/>
                        </a:rPr>
                        <a:t>digits of the district BEDS</a:t>
                      </a:r>
                      <a:r>
                        <a:rPr lang="en-US" sz="1400" spc="-65" dirty="0">
                          <a:effectLst/>
                          <a:latin typeface="+mn-lt"/>
                        </a:rPr>
                        <a:t> </a:t>
                      </a:r>
                      <a:r>
                        <a:rPr lang="en-US" sz="1400" dirty="0">
                          <a:effectLst/>
                          <a:latin typeface="+mn-lt"/>
                        </a:rPr>
                        <a:t>code</a:t>
                      </a:r>
                      <a:r>
                        <a:rPr lang="en-US" sz="1400" spc="-65" dirty="0">
                          <a:effectLst/>
                          <a:latin typeface="+mn-lt"/>
                        </a:rPr>
                        <a:t> </a:t>
                      </a:r>
                      <a:r>
                        <a:rPr lang="en-US" sz="1400" dirty="0">
                          <a:effectLst/>
                          <a:latin typeface="+mn-lt"/>
                        </a:rPr>
                        <a:t>and</a:t>
                      </a:r>
                      <a:r>
                        <a:rPr lang="en-US" sz="1400" spc="-65" dirty="0">
                          <a:effectLst/>
                          <a:latin typeface="+mn-lt"/>
                        </a:rPr>
                        <a:t> </a:t>
                      </a:r>
                      <a:r>
                        <a:rPr lang="en-US" sz="1400" dirty="0">
                          <a:effectLst/>
                          <a:latin typeface="+mn-lt"/>
                        </a:rPr>
                        <a:t>“0666” as the last 4 digits. </a:t>
                      </a:r>
                    </a:p>
                    <a:p>
                      <a:pPr marL="342900" marR="0" indent="-342900">
                        <a:spcBef>
                          <a:spcPts val="130"/>
                        </a:spcBef>
                        <a:spcAft>
                          <a:spcPts val="600"/>
                        </a:spcAft>
                        <a:buFont typeface="+mj-lt"/>
                        <a:buAutoNum type="arabicParenR"/>
                      </a:pPr>
                      <a:r>
                        <a:rPr lang="en-US" sz="1400" dirty="0">
                          <a:effectLst/>
                          <a:highlight>
                            <a:srgbClr val="FFFF00"/>
                          </a:highlight>
                          <a:latin typeface="+mn-lt"/>
                        </a:rPr>
                        <a:t>If</a:t>
                      </a:r>
                      <a:r>
                        <a:rPr lang="en-US" sz="1400" spc="-45" dirty="0">
                          <a:effectLst/>
                          <a:highlight>
                            <a:srgbClr val="FFFF00"/>
                          </a:highlight>
                          <a:latin typeface="+mn-lt"/>
                        </a:rPr>
                        <a:t> </a:t>
                      </a:r>
                      <a:r>
                        <a:rPr lang="en-US" sz="1400" dirty="0">
                          <a:effectLst/>
                          <a:highlight>
                            <a:srgbClr val="FFFF00"/>
                          </a:highlight>
                          <a:latin typeface="+mn-lt"/>
                        </a:rPr>
                        <a:t>the</a:t>
                      </a:r>
                      <a:r>
                        <a:rPr lang="en-US" sz="1400" spc="-40" dirty="0">
                          <a:effectLst/>
                          <a:highlight>
                            <a:srgbClr val="FFFF00"/>
                          </a:highlight>
                          <a:latin typeface="+mn-lt"/>
                        </a:rPr>
                        <a:t> </a:t>
                      </a:r>
                      <a:r>
                        <a:rPr lang="en-US" sz="1400" dirty="0">
                          <a:effectLst/>
                          <a:highlight>
                            <a:srgbClr val="FFFF00"/>
                          </a:highlight>
                          <a:latin typeface="+mn-lt"/>
                        </a:rPr>
                        <a:t>district</a:t>
                      </a:r>
                      <a:r>
                        <a:rPr lang="en-US" sz="1400" spc="-35" dirty="0">
                          <a:effectLst/>
                          <a:highlight>
                            <a:srgbClr val="FFFF00"/>
                          </a:highlight>
                          <a:latin typeface="+mn-lt"/>
                        </a:rPr>
                        <a:t> </a:t>
                      </a:r>
                      <a:r>
                        <a:rPr lang="en-US" sz="1400" dirty="0">
                          <a:effectLst/>
                          <a:highlight>
                            <a:srgbClr val="FFFF00"/>
                          </a:highlight>
                          <a:latin typeface="+mn-lt"/>
                        </a:rPr>
                        <a:t>does</a:t>
                      </a:r>
                      <a:r>
                        <a:rPr lang="en-US" sz="1400" spc="-40" dirty="0">
                          <a:effectLst/>
                          <a:highlight>
                            <a:srgbClr val="FFFF00"/>
                          </a:highlight>
                          <a:latin typeface="+mn-lt"/>
                        </a:rPr>
                        <a:t> </a:t>
                      </a:r>
                      <a:r>
                        <a:rPr lang="en-US" sz="1400" dirty="0">
                          <a:effectLst/>
                          <a:highlight>
                            <a:srgbClr val="FFFF00"/>
                          </a:highlight>
                          <a:latin typeface="+mn-lt"/>
                        </a:rPr>
                        <a:t>not choose to report the location where the student attended the UPK</a:t>
                      </a:r>
                      <a:r>
                        <a:rPr lang="en-US" sz="1400" spc="-35" dirty="0">
                          <a:effectLst/>
                          <a:highlight>
                            <a:srgbClr val="FFFF00"/>
                          </a:highlight>
                          <a:latin typeface="+mn-lt"/>
                        </a:rPr>
                        <a:t> </a:t>
                      </a:r>
                      <a:r>
                        <a:rPr lang="en-US" sz="1400" dirty="0">
                          <a:effectLst/>
                          <a:highlight>
                            <a:srgbClr val="FFFF00"/>
                          </a:highlight>
                          <a:latin typeface="+mn-lt"/>
                        </a:rPr>
                        <a:t>program,</a:t>
                      </a:r>
                      <a:r>
                        <a:rPr lang="en-US" sz="1400" spc="-40" dirty="0">
                          <a:effectLst/>
                          <a:highlight>
                            <a:srgbClr val="FFFF00"/>
                          </a:highlight>
                          <a:latin typeface="+mn-lt"/>
                        </a:rPr>
                        <a:t> </a:t>
                      </a:r>
                      <a:r>
                        <a:rPr lang="en-US" sz="1400" dirty="0">
                          <a:effectLst/>
                          <a:highlight>
                            <a:srgbClr val="FFFF00"/>
                          </a:highlight>
                          <a:latin typeface="+mn-lt"/>
                        </a:rPr>
                        <a:t>the</a:t>
                      </a:r>
                      <a:r>
                        <a:rPr lang="en-US" sz="1400" spc="-35" dirty="0">
                          <a:effectLst/>
                          <a:highlight>
                            <a:srgbClr val="FFFF00"/>
                          </a:highlight>
                          <a:latin typeface="+mn-lt"/>
                        </a:rPr>
                        <a:t> </a:t>
                      </a:r>
                      <a:r>
                        <a:rPr lang="en-US" sz="1400" dirty="0">
                          <a:effectLst/>
                          <a:highlight>
                            <a:srgbClr val="FFFF00"/>
                          </a:highlight>
                          <a:latin typeface="+mn-lt"/>
                        </a:rPr>
                        <a:t>first</a:t>
                      </a:r>
                      <a:r>
                        <a:rPr lang="en-US" sz="1400" spc="-45" dirty="0">
                          <a:effectLst/>
                          <a:highlight>
                            <a:srgbClr val="FFFF00"/>
                          </a:highlight>
                          <a:latin typeface="+mn-lt"/>
                        </a:rPr>
                        <a:t> </a:t>
                      </a:r>
                      <a:r>
                        <a:rPr lang="en-US" sz="1400" dirty="0">
                          <a:effectLst/>
                          <a:highlight>
                            <a:srgbClr val="FFFF00"/>
                          </a:highlight>
                          <a:latin typeface="+mn-lt"/>
                        </a:rPr>
                        <a:t>8 digits of the district BEDS code and “0777” as the last 4 digits.</a:t>
                      </a:r>
                    </a:p>
                    <a:p>
                      <a:pPr marL="0" marR="0" indent="0">
                        <a:spcBef>
                          <a:spcPts val="140"/>
                        </a:spcBef>
                        <a:spcAft>
                          <a:spcPts val="0"/>
                        </a:spcAft>
                        <a:buFont typeface="+mj-lt"/>
                        <a:buNone/>
                      </a:pPr>
                      <a:r>
                        <a:rPr lang="en-US" sz="1400" dirty="0">
                          <a:effectLst/>
                          <a:latin typeface="+mn-lt"/>
                        </a:rPr>
                        <a:t> </a:t>
                      </a:r>
                    </a:p>
                    <a:p>
                      <a:pPr marL="71120" marR="136525">
                        <a:spcBef>
                          <a:spcPts val="5"/>
                        </a:spcBef>
                        <a:spcAft>
                          <a:spcPts val="0"/>
                        </a:spcAft>
                      </a:pPr>
                      <a:r>
                        <a:rPr lang="en-US" sz="1400" dirty="0">
                          <a:effectLst/>
                          <a:latin typeface="+mn-lt"/>
                        </a:rPr>
                        <a:t>For options</a:t>
                      </a:r>
                      <a:r>
                        <a:rPr lang="en-US" sz="1400" spc="-5" dirty="0">
                          <a:effectLst/>
                          <a:latin typeface="+mn-lt"/>
                        </a:rPr>
                        <a:t> </a:t>
                      </a:r>
                      <a:r>
                        <a:rPr lang="en-US" sz="1400" dirty="0">
                          <a:effectLst/>
                          <a:latin typeface="+mn-lt"/>
                        </a:rPr>
                        <a:t>1</a:t>
                      </a:r>
                      <a:r>
                        <a:rPr lang="en-US" sz="1400" spc="-5" dirty="0">
                          <a:effectLst/>
                          <a:latin typeface="+mn-lt"/>
                        </a:rPr>
                        <a:t> </a:t>
                      </a:r>
                      <a:r>
                        <a:rPr lang="en-US" sz="1400" dirty="0">
                          <a:effectLst/>
                          <a:latin typeface="+mn-lt"/>
                        </a:rPr>
                        <a:t>and</a:t>
                      </a:r>
                      <a:r>
                        <a:rPr lang="en-US" sz="1400" spc="-5" dirty="0">
                          <a:effectLst/>
                          <a:latin typeface="+mn-lt"/>
                        </a:rPr>
                        <a:t> </a:t>
                      </a:r>
                      <a:r>
                        <a:rPr lang="en-US" sz="1400" dirty="0">
                          <a:effectLst/>
                          <a:latin typeface="+mn-lt"/>
                        </a:rPr>
                        <a:t>2,</a:t>
                      </a:r>
                      <a:r>
                        <a:rPr lang="en-US" sz="1400" spc="-5" dirty="0">
                          <a:effectLst/>
                          <a:latin typeface="+mn-lt"/>
                        </a:rPr>
                        <a:t> </a:t>
                      </a:r>
                      <a:r>
                        <a:rPr lang="en-US" sz="1400" dirty="0">
                          <a:effectLst/>
                          <a:latin typeface="+mn-lt"/>
                        </a:rPr>
                        <a:t>the student will be reported with the grade PKF or PKH</a:t>
                      </a:r>
                      <a:r>
                        <a:rPr lang="en-US" sz="1400" spc="-65" dirty="0">
                          <a:effectLst/>
                          <a:latin typeface="+mn-lt"/>
                        </a:rPr>
                        <a:t> </a:t>
                      </a:r>
                      <a:r>
                        <a:rPr lang="en-US" sz="1400" dirty="0">
                          <a:effectLst/>
                          <a:latin typeface="+mn-lt"/>
                        </a:rPr>
                        <a:t>from</a:t>
                      </a:r>
                      <a:r>
                        <a:rPr lang="en-US" sz="1400" spc="-60" dirty="0">
                          <a:effectLst/>
                          <a:latin typeface="+mn-lt"/>
                        </a:rPr>
                        <a:t> </a:t>
                      </a:r>
                      <a:r>
                        <a:rPr lang="en-US" sz="1400" dirty="0">
                          <a:effectLst/>
                          <a:latin typeface="+mn-lt"/>
                        </a:rPr>
                        <a:t>July</a:t>
                      </a:r>
                      <a:r>
                        <a:rPr lang="en-US" sz="1400" spc="-65" dirty="0">
                          <a:effectLst/>
                          <a:latin typeface="+mn-lt"/>
                        </a:rPr>
                        <a:t> </a:t>
                      </a:r>
                      <a:r>
                        <a:rPr lang="en-US" sz="1400" dirty="0">
                          <a:effectLst/>
                          <a:latin typeface="+mn-lt"/>
                        </a:rPr>
                        <a:t>1-August </a:t>
                      </a:r>
                      <a:r>
                        <a:rPr lang="en-US" sz="1400" spc="-20" dirty="0">
                          <a:effectLst/>
                          <a:latin typeface="+mn-lt"/>
                        </a:rPr>
                        <a:t>31.</a:t>
                      </a:r>
                    </a:p>
                    <a:p>
                      <a:pPr marL="71120" marR="136525">
                        <a:spcBef>
                          <a:spcPts val="5"/>
                        </a:spcBef>
                        <a:spcAft>
                          <a:spcPts val="0"/>
                        </a:spcAft>
                      </a:pPr>
                      <a:endParaRPr lang="en-US" sz="1400" dirty="0">
                        <a:effectLst/>
                        <a:latin typeface="+mn-lt"/>
                      </a:endParaRPr>
                    </a:p>
                    <a:p>
                      <a:pPr marL="71120" marR="0">
                        <a:spcBef>
                          <a:spcPts val="0"/>
                        </a:spcBef>
                        <a:spcAft>
                          <a:spcPts val="0"/>
                        </a:spcAft>
                      </a:pPr>
                      <a:r>
                        <a:rPr lang="en-US" sz="1400" dirty="0">
                          <a:effectLst/>
                          <a:latin typeface="+mn-lt"/>
                        </a:rPr>
                        <a:t>For</a:t>
                      </a:r>
                      <a:r>
                        <a:rPr lang="en-US" sz="1400" spc="-45" dirty="0">
                          <a:effectLst/>
                          <a:latin typeface="+mn-lt"/>
                        </a:rPr>
                        <a:t> </a:t>
                      </a:r>
                      <a:r>
                        <a:rPr lang="en-US" sz="1400" dirty="0">
                          <a:effectLst/>
                          <a:latin typeface="+mn-lt"/>
                        </a:rPr>
                        <a:t>option</a:t>
                      </a:r>
                      <a:r>
                        <a:rPr lang="en-US" sz="1400" spc="-50" dirty="0">
                          <a:effectLst/>
                          <a:latin typeface="+mn-lt"/>
                        </a:rPr>
                        <a:t> </a:t>
                      </a:r>
                      <a:r>
                        <a:rPr lang="en-US" sz="1400" dirty="0">
                          <a:effectLst/>
                          <a:latin typeface="+mn-lt"/>
                        </a:rPr>
                        <a:t>3,</a:t>
                      </a:r>
                      <a:r>
                        <a:rPr lang="en-US" sz="1400" spc="-50" dirty="0">
                          <a:effectLst/>
                          <a:latin typeface="+mn-lt"/>
                        </a:rPr>
                        <a:t> </a:t>
                      </a:r>
                      <a:r>
                        <a:rPr lang="en-US" sz="1400" dirty="0">
                          <a:effectLst/>
                          <a:latin typeface="+mn-lt"/>
                        </a:rPr>
                        <a:t>the</a:t>
                      </a:r>
                      <a:r>
                        <a:rPr lang="en-US" sz="1400" spc="-50" dirty="0">
                          <a:effectLst/>
                          <a:latin typeface="+mn-lt"/>
                        </a:rPr>
                        <a:t> </a:t>
                      </a:r>
                      <a:r>
                        <a:rPr lang="en-US" sz="1400" dirty="0">
                          <a:effectLst/>
                          <a:latin typeface="+mn-lt"/>
                        </a:rPr>
                        <a:t>student will be reported with the grade PS from July 1- August 31.</a:t>
                      </a:r>
                      <a:endParaRPr lang="en-US" sz="1400" dirty="0">
                        <a:effectLst/>
                        <a:latin typeface="+mn-lt"/>
                        <a:ea typeface="Bookman Old Style" panose="02050604050505020204" pitchFamily="18" charset="0"/>
                        <a:cs typeface="Bookman Old Style" panose="02050604050505020204" pitchFamily="18" charset="0"/>
                      </a:endParaRPr>
                    </a:p>
                  </a:txBody>
                  <a:tcPr marL="0" marR="0" marT="0" marB="0"/>
                </a:tc>
                <a:extLst>
                  <a:ext uri="{0D108BD9-81ED-4DB2-BD59-A6C34878D82A}">
                    <a16:rowId xmlns:a16="http://schemas.microsoft.com/office/drawing/2014/main" val="595984673"/>
                  </a:ext>
                </a:extLst>
              </a:tr>
            </a:tbl>
          </a:graphicData>
        </a:graphic>
      </p:graphicFrame>
      <p:sp>
        <p:nvSpPr>
          <p:cNvPr id="5" name="Title 1">
            <a:extLst>
              <a:ext uri="{FF2B5EF4-FFF2-40B4-BE49-F238E27FC236}">
                <a16:creationId xmlns:a16="http://schemas.microsoft.com/office/drawing/2014/main" id="{A355B709-1969-AA7F-C462-97E792E633D1}"/>
              </a:ext>
            </a:extLst>
          </p:cNvPr>
          <p:cNvSpPr txBox="1">
            <a:spLocks/>
          </p:cNvSpPr>
          <p:nvPr/>
        </p:nvSpPr>
        <p:spPr>
          <a:xfrm>
            <a:off x="1066800" y="126045"/>
            <a:ext cx="10058400" cy="74845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t>UPK SWD Transition to Kindergarten</a:t>
            </a:r>
            <a:endParaRPr lang="en-US" dirty="0"/>
          </a:p>
        </p:txBody>
      </p:sp>
      <p:sp>
        <p:nvSpPr>
          <p:cNvPr id="6" name="TextBox 5">
            <a:extLst>
              <a:ext uri="{FF2B5EF4-FFF2-40B4-BE49-F238E27FC236}">
                <a16:creationId xmlns:a16="http://schemas.microsoft.com/office/drawing/2014/main" id="{82C15C34-03AE-3C1D-A615-92E6ED5EF524}"/>
              </a:ext>
            </a:extLst>
          </p:cNvPr>
          <p:cNvSpPr txBox="1"/>
          <p:nvPr/>
        </p:nvSpPr>
        <p:spPr>
          <a:xfrm>
            <a:off x="358592" y="5486400"/>
            <a:ext cx="6499412" cy="646331"/>
          </a:xfrm>
          <a:prstGeom prst="rect">
            <a:avLst/>
          </a:prstGeom>
          <a:solidFill>
            <a:srgbClr val="FAEDE7"/>
          </a:solidFill>
        </p:spPr>
        <p:txBody>
          <a:bodyPr wrap="square" rtlCol="0">
            <a:spAutoFit/>
          </a:bodyPr>
          <a:lstStyle/>
          <a:p>
            <a:r>
              <a:rPr lang="en-US" dirty="0">
                <a:hlinkClick r:id="rId2"/>
              </a:rPr>
              <a:t>Preschool Age (CPSE) Transition to Kindergarten Age - Data Points table and worksheet 32624.pdf (monroe2boces.org)</a:t>
            </a:r>
            <a:endParaRPr lang="en-US" dirty="0"/>
          </a:p>
        </p:txBody>
      </p:sp>
    </p:spTree>
    <p:extLst>
      <p:ext uri="{BB962C8B-B14F-4D97-AF65-F5344CB8AC3E}">
        <p14:creationId xmlns:p14="http://schemas.microsoft.com/office/powerpoint/2010/main" val="1532307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72C9F-53B0-BB9F-7038-01A0A16D3656}"/>
              </a:ext>
            </a:extLst>
          </p:cNvPr>
          <p:cNvSpPr>
            <a:spLocks noGrp="1"/>
          </p:cNvSpPr>
          <p:nvPr>
            <p:ph type="title"/>
          </p:nvPr>
        </p:nvSpPr>
        <p:spPr>
          <a:xfrm>
            <a:off x="1097280" y="286604"/>
            <a:ext cx="10058400" cy="968440"/>
          </a:xfrm>
        </p:spPr>
        <p:txBody>
          <a:bodyPr/>
          <a:lstStyle/>
          <a:p>
            <a:r>
              <a:rPr lang="en-US" dirty="0"/>
              <a:t>Resources</a:t>
            </a:r>
          </a:p>
        </p:txBody>
      </p:sp>
      <p:sp>
        <p:nvSpPr>
          <p:cNvPr id="3" name="Content Placeholder 2">
            <a:extLst>
              <a:ext uri="{FF2B5EF4-FFF2-40B4-BE49-F238E27FC236}">
                <a16:creationId xmlns:a16="http://schemas.microsoft.com/office/drawing/2014/main" id="{074CE9A9-F244-ADD3-107D-F0BFF8294A78}"/>
              </a:ext>
            </a:extLst>
          </p:cNvPr>
          <p:cNvSpPr>
            <a:spLocks noGrp="1"/>
          </p:cNvSpPr>
          <p:nvPr>
            <p:ph idx="1"/>
          </p:nvPr>
        </p:nvSpPr>
        <p:spPr/>
        <p:txBody>
          <a:bodyPr>
            <a:normAutofit lnSpcReduction="10000"/>
          </a:bodyPr>
          <a:lstStyle/>
          <a:p>
            <a:pPr marL="174625" indent="-174625">
              <a:buFont typeface="Arial" panose="020B0604020202020204" pitchFamily="34" charset="0"/>
              <a:buChar char="•"/>
            </a:pPr>
            <a:r>
              <a:rPr lang="en-US" dirty="0"/>
              <a:t>Allocations Lists: </a:t>
            </a:r>
            <a:r>
              <a:rPr lang="en-US" dirty="0">
                <a:hlinkClick r:id="rId2"/>
              </a:rPr>
              <a:t>http://www.nysed.gov/early-learning/state-administered-prekindergarten-programs-allocations-and-financial-forms</a:t>
            </a:r>
            <a:endParaRPr lang="en-US" dirty="0"/>
          </a:p>
          <a:p>
            <a:pPr marL="174625" indent="-174625">
              <a:buFont typeface="Arial" panose="020B0604020202020204" pitchFamily="34" charset="0"/>
              <a:buChar char="•"/>
            </a:pPr>
            <a:r>
              <a:rPr lang="en-US" dirty="0"/>
              <a:t>September Memo: </a:t>
            </a:r>
            <a:r>
              <a:rPr lang="en-US" dirty="0">
                <a:hlinkClick r:id="rId3"/>
              </a:rPr>
              <a:t>https://www.nysed.gov/memo/early-learning/2023-2024-prek-child-counts-reporting-deadline-and-guidance-reporting-date-upk</a:t>
            </a:r>
            <a:endParaRPr lang="en-US" dirty="0"/>
          </a:p>
          <a:p>
            <a:pPr marL="174625" indent="-174625">
              <a:buFont typeface="Arial" panose="020B0604020202020204" pitchFamily="34" charset="0"/>
              <a:buChar char="•"/>
            </a:pPr>
            <a:r>
              <a:rPr lang="en-US" dirty="0"/>
              <a:t>Office of Early Learning Fiscal Guidance Handbook: </a:t>
            </a:r>
            <a:r>
              <a:rPr lang="en-US" dirty="0">
                <a:hlinkClick r:id="rId4"/>
              </a:rPr>
              <a:t>http://www.nysed.gov/common/nysed/files/programs/early-learning/office-of-early-learning-fiscal-guidance-handbook-2022-2023.pdf</a:t>
            </a:r>
            <a:endParaRPr lang="en-US" dirty="0"/>
          </a:p>
          <a:p>
            <a:pPr marL="174625" indent="-174625">
              <a:buFont typeface="Arial" panose="020B0604020202020204" pitchFamily="34" charset="0"/>
              <a:buChar char="•"/>
            </a:pPr>
            <a:r>
              <a:rPr lang="en-US" dirty="0"/>
              <a:t>FAQ: </a:t>
            </a:r>
            <a:r>
              <a:rPr lang="en-US" dirty="0">
                <a:hlinkClick r:id="rId5"/>
              </a:rPr>
              <a:t>http://www.nysed.gov/early-learning/frequently-asked-questions-faq</a:t>
            </a:r>
            <a:endParaRPr lang="en-US" dirty="0"/>
          </a:p>
          <a:p>
            <a:pPr marL="174625" indent="-174625">
              <a:buFont typeface="Arial" panose="020B0604020202020204" pitchFamily="34" charset="0"/>
              <a:buChar char="•"/>
            </a:pPr>
            <a:r>
              <a:rPr lang="en-US" dirty="0"/>
              <a:t>Contact the Office of Early Learning: </a:t>
            </a:r>
            <a:r>
              <a:rPr lang="en-US" dirty="0">
                <a:hlinkClick r:id="rId6"/>
              </a:rPr>
              <a:t>OEL@nysed.</a:t>
            </a:r>
            <a:r>
              <a:rPr lang="en-US">
                <a:hlinkClick r:id="rId6"/>
              </a:rPr>
              <a:t>gov</a:t>
            </a:r>
            <a:r>
              <a:rPr lang="en-US"/>
              <a:t> - use “2023-24 </a:t>
            </a:r>
            <a:r>
              <a:rPr lang="en-US" dirty="0"/>
              <a:t>UPK </a:t>
            </a:r>
            <a:r>
              <a:rPr lang="en-US"/>
              <a:t>Child Counts” </a:t>
            </a:r>
            <a:r>
              <a:rPr lang="en-US" dirty="0"/>
              <a:t>in subject line</a:t>
            </a:r>
          </a:p>
          <a:p>
            <a:pPr marL="174625" indent="-174625">
              <a:buFont typeface="Arial" panose="020B0604020202020204" pitchFamily="34" charset="0"/>
              <a:buChar char="•"/>
            </a:pPr>
            <a:r>
              <a:rPr lang="en-US" dirty="0"/>
              <a:t>SIRS-333 Report Guide: </a:t>
            </a:r>
            <a:r>
              <a:rPr lang="en-US" dirty="0">
                <a:hlinkClick r:id="rId7"/>
              </a:rPr>
              <a:t>https://www.p12.nysed.gov/irs/level2reports/sirs-333-annual-pre-k-enrollment-summary-report-guide.pdf</a:t>
            </a:r>
            <a:endParaRPr lang="en-US" dirty="0"/>
          </a:p>
          <a:p>
            <a:pPr marL="174625" indent="-174625">
              <a:buFont typeface="Arial" panose="020B0604020202020204" pitchFamily="34" charset="0"/>
              <a:buChar char="•"/>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81A37868-132F-2F1C-1A13-E4E9FA2E6A47}"/>
              </a:ext>
            </a:extLst>
          </p:cNvPr>
          <p:cNvSpPr>
            <a:spLocks noGrp="1"/>
          </p:cNvSpPr>
          <p:nvPr>
            <p:ph type="ftr" sz="quarter" idx="11"/>
          </p:nvPr>
        </p:nvSpPr>
        <p:spPr/>
        <p:txBody>
          <a:bodyPr/>
          <a:lstStyle/>
          <a:p>
            <a:r>
              <a:rPr lang="en-US"/>
              <a:t>Presented by Monroe accountability, Assessment, and Reporting Services</a:t>
            </a:r>
            <a:endParaRPr lang="en-US" dirty="0"/>
          </a:p>
        </p:txBody>
      </p:sp>
      <p:sp>
        <p:nvSpPr>
          <p:cNvPr id="5" name="Slide Number Placeholder 4">
            <a:extLst>
              <a:ext uri="{FF2B5EF4-FFF2-40B4-BE49-F238E27FC236}">
                <a16:creationId xmlns:a16="http://schemas.microsoft.com/office/drawing/2014/main" id="{4100BB6B-C023-F8DE-4074-250EF83F7636}"/>
              </a:ext>
            </a:extLst>
          </p:cNvPr>
          <p:cNvSpPr>
            <a:spLocks noGrp="1"/>
          </p:cNvSpPr>
          <p:nvPr>
            <p:ph type="sldNum" sz="quarter" idx="12"/>
          </p:nvPr>
        </p:nvSpPr>
        <p:spPr/>
        <p:txBody>
          <a:bodyPr/>
          <a:lstStyle/>
          <a:p>
            <a:fld id="{79BEEAAF-1A8E-40BF-9D75-11EBA8421C04}" type="slidenum">
              <a:rPr lang="en-US" smtClean="0"/>
              <a:t>16</a:t>
            </a:fld>
            <a:endParaRPr lang="en-US"/>
          </a:p>
        </p:txBody>
      </p:sp>
    </p:spTree>
    <p:extLst>
      <p:ext uri="{BB962C8B-B14F-4D97-AF65-F5344CB8AC3E}">
        <p14:creationId xmlns:p14="http://schemas.microsoft.com/office/powerpoint/2010/main" val="223250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D57D8-1785-FAA8-478F-E2D51CD0F5F4}"/>
              </a:ext>
            </a:extLst>
          </p:cNvPr>
          <p:cNvSpPr>
            <a:spLocks noGrp="1"/>
          </p:cNvSpPr>
          <p:nvPr>
            <p:ph type="title"/>
          </p:nvPr>
        </p:nvSpPr>
        <p:spPr/>
        <p:txBody>
          <a:bodyPr/>
          <a:lstStyle/>
          <a:p>
            <a:r>
              <a:rPr lang="en-US" dirty="0"/>
              <a:t>Preschool vs Pre-K</a:t>
            </a:r>
          </a:p>
        </p:txBody>
      </p:sp>
      <p:sp>
        <p:nvSpPr>
          <p:cNvPr id="8" name="Text Placeholder 7">
            <a:extLst>
              <a:ext uri="{FF2B5EF4-FFF2-40B4-BE49-F238E27FC236}">
                <a16:creationId xmlns:a16="http://schemas.microsoft.com/office/drawing/2014/main" id="{E05416A7-CFDE-42DC-5F0B-86F1F47953D7}"/>
              </a:ext>
            </a:extLst>
          </p:cNvPr>
          <p:cNvSpPr>
            <a:spLocks noGrp="1"/>
          </p:cNvSpPr>
          <p:nvPr>
            <p:ph type="body" idx="1"/>
          </p:nvPr>
        </p:nvSpPr>
        <p:spPr/>
        <p:txBody>
          <a:bodyPr>
            <a:normAutofit/>
          </a:bodyPr>
          <a:lstStyle/>
          <a:p>
            <a:r>
              <a:rPr lang="en-US" sz="2800" dirty="0"/>
              <a:t>Preschool</a:t>
            </a:r>
          </a:p>
        </p:txBody>
      </p:sp>
      <p:sp>
        <p:nvSpPr>
          <p:cNvPr id="6" name="Content Placeholder 5">
            <a:extLst>
              <a:ext uri="{FF2B5EF4-FFF2-40B4-BE49-F238E27FC236}">
                <a16:creationId xmlns:a16="http://schemas.microsoft.com/office/drawing/2014/main" id="{D29CB34C-8E7E-721F-EDED-EA7E1B933CAD}"/>
              </a:ext>
            </a:extLst>
          </p:cNvPr>
          <p:cNvSpPr>
            <a:spLocks noGrp="1"/>
          </p:cNvSpPr>
          <p:nvPr>
            <p:ph sz="half" idx="2"/>
          </p:nvPr>
        </p:nvSpPr>
        <p:spPr/>
        <p:txBody>
          <a:bodyPr/>
          <a:lstStyle/>
          <a:p>
            <a:pPr marL="174625" indent="-174625">
              <a:buFont typeface="Arial" panose="020B0604020202020204" pitchFamily="34" charset="0"/>
              <a:buChar char="•"/>
            </a:pPr>
            <a:r>
              <a:rPr lang="en-US" sz="1800" b="0" i="0" u="none" strike="noStrike" baseline="0" dirty="0">
                <a:solidFill>
                  <a:srgbClr val="000000"/>
                </a:solidFill>
                <a:latin typeface="Arial" panose="020B0604020202020204" pitchFamily="34" charset="0"/>
              </a:rPr>
              <a:t>The term “preschool” means children referred to the CPSE for special education eligibility determination (i.e., those with a Reason for Beginning Enrollment Code 4034), or</a:t>
            </a:r>
          </a:p>
          <a:p>
            <a:pPr marL="174625" indent="-174625">
              <a:buFont typeface="Arial" panose="020B0604020202020204" pitchFamily="34" charset="0"/>
              <a:buChar char="•"/>
            </a:pPr>
            <a:r>
              <a:rPr lang="en-US" sz="1800" dirty="0">
                <a:solidFill>
                  <a:srgbClr val="000000"/>
                </a:solidFill>
                <a:latin typeface="Arial" panose="020B0604020202020204" pitchFamily="34" charset="0"/>
              </a:rPr>
              <a:t>S</a:t>
            </a:r>
            <a:r>
              <a:rPr lang="en-US" sz="1800" b="0" i="0" u="none" strike="noStrike" baseline="0" dirty="0">
                <a:solidFill>
                  <a:srgbClr val="000000"/>
                </a:solidFill>
                <a:latin typeface="Arial" panose="020B0604020202020204" pitchFamily="34" charset="0"/>
              </a:rPr>
              <a:t>tudents receiving preschool special education services (Reason for Beginning Enrollment Code 0011). </a:t>
            </a:r>
          </a:p>
          <a:p>
            <a:pPr marL="174625" indent="-174625">
              <a:buFont typeface="Arial" panose="020B0604020202020204" pitchFamily="34" charset="0"/>
              <a:buChar char="•"/>
            </a:pPr>
            <a:r>
              <a:rPr lang="en-US" sz="1800" b="0" i="0" u="none" strike="noStrike" baseline="0" dirty="0">
                <a:solidFill>
                  <a:srgbClr val="000000"/>
                </a:solidFill>
                <a:latin typeface="Arial" panose="020B0604020202020204" pitchFamily="34" charset="0"/>
              </a:rPr>
              <a:t>Both groups reported with Grade of “PRES”</a:t>
            </a:r>
            <a:endParaRPr lang="en-US" dirty="0"/>
          </a:p>
        </p:txBody>
      </p:sp>
      <p:sp>
        <p:nvSpPr>
          <p:cNvPr id="9" name="Text Placeholder 8">
            <a:extLst>
              <a:ext uri="{FF2B5EF4-FFF2-40B4-BE49-F238E27FC236}">
                <a16:creationId xmlns:a16="http://schemas.microsoft.com/office/drawing/2014/main" id="{9A669156-BC01-6C8B-DCEF-F78112BBA9FE}"/>
              </a:ext>
            </a:extLst>
          </p:cNvPr>
          <p:cNvSpPr>
            <a:spLocks noGrp="1"/>
          </p:cNvSpPr>
          <p:nvPr>
            <p:ph type="body" sz="quarter" idx="3"/>
          </p:nvPr>
        </p:nvSpPr>
        <p:spPr/>
        <p:txBody>
          <a:bodyPr>
            <a:normAutofit/>
          </a:bodyPr>
          <a:lstStyle/>
          <a:p>
            <a:r>
              <a:rPr lang="en-US" sz="2800" dirty="0"/>
              <a:t>Pre-K</a:t>
            </a:r>
          </a:p>
        </p:txBody>
      </p:sp>
      <p:sp>
        <p:nvSpPr>
          <p:cNvPr id="10" name="Content Placeholder 9">
            <a:extLst>
              <a:ext uri="{FF2B5EF4-FFF2-40B4-BE49-F238E27FC236}">
                <a16:creationId xmlns:a16="http://schemas.microsoft.com/office/drawing/2014/main" id="{749D4C8A-CEEE-321E-F30C-09D6CE7BDC7D}"/>
              </a:ext>
            </a:extLst>
          </p:cNvPr>
          <p:cNvSpPr>
            <a:spLocks noGrp="1"/>
          </p:cNvSpPr>
          <p:nvPr>
            <p:ph sz="quarter" idx="4"/>
          </p:nvPr>
        </p:nvSpPr>
        <p:spPr/>
        <p:txBody>
          <a:bodyPr/>
          <a:lstStyle/>
          <a:p>
            <a:pPr marL="227013" indent="-227013">
              <a:buFont typeface="Arial" panose="020B0604020202020204" pitchFamily="34" charset="0"/>
              <a:buChar char="•"/>
            </a:pPr>
            <a:r>
              <a:rPr lang="en-US" sz="1800" b="0" i="0" u="none" strike="noStrike" baseline="0" dirty="0">
                <a:solidFill>
                  <a:srgbClr val="000000"/>
                </a:solidFill>
                <a:latin typeface="Arial" panose="020B0604020202020204" pitchFamily="34" charset="0"/>
              </a:rPr>
              <a:t>The term “prekindergarten” means students, with and without disabilities, who are enrolled in a prekindergarten program that can be a Universal Pre-K (UPK) program or other Pre-K program. </a:t>
            </a:r>
          </a:p>
          <a:p>
            <a:pPr marL="227013" indent="-227013">
              <a:buFont typeface="Arial" panose="020B0604020202020204" pitchFamily="34" charset="0"/>
              <a:buChar char="•"/>
            </a:pPr>
            <a:r>
              <a:rPr lang="en-US" sz="1800" dirty="0">
                <a:solidFill>
                  <a:srgbClr val="000000"/>
                </a:solidFill>
                <a:latin typeface="Arial" panose="020B0604020202020204" pitchFamily="34" charset="0"/>
              </a:rPr>
              <a:t>Enrolled with a Reason for Beginning Code 0011</a:t>
            </a:r>
          </a:p>
          <a:p>
            <a:pPr marL="227013" indent="-227013">
              <a:buFont typeface="Arial" panose="020B0604020202020204" pitchFamily="34" charset="0"/>
              <a:buChar char="•"/>
            </a:pPr>
            <a:r>
              <a:rPr lang="en-US" sz="1800" dirty="0">
                <a:solidFill>
                  <a:srgbClr val="000000"/>
                </a:solidFill>
                <a:latin typeface="Arial" panose="020B0604020202020204" pitchFamily="34" charset="0"/>
              </a:rPr>
              <a:t>Reported with Grade of “PKH” or “PKF” depending on whether the Pre-K program they are in is Half or Full day. </a:t>
            </a:r>
            <a:endParaRPr lang="en-US" dirty="0"/>
          </a:p>
        </p:txBody>
      </p:sp>
      <p:sp>
        <p:nvSpPr>
          <p:cNvPr id="4" name="Footer Placeholder 3">
            <a:extLst>
              <a:ext uri="{FF2B5EF4-FFF2-40B4-BE49-F238E27FC236}">
                <a16:creationId xmlns:a16="http://schemas.microsoft.com/office/drawing/2014/main" id="{EF641510-06C7-810E-F08B-7DDEF0802D95}"/>
              </a:ext>
            </a:extLst>
          </p:cNvPr>
          <p:cNvSpPr>
            <a:spLocks noGrp="1"/>
          </p:cNvSpPr>
          <p:nvPr>
            <p:ph type="ftr" sz="quarter" idx="11"/>
          </p:nvPr>
        </p:nvSpPr>
        <p:spPr/>
        <p:txBody>
          <a:bodyPr/>
          <a:lstStyle/>
          <a:p>
            <a:r>
              <a:rPr lang="en-US"/>
              <a:t>Presented by Monroe accountability, Assessment, and Reporting Services</a:t>
            </a:r>
            <a:endParaRPr lang="en-US" dirty="0"/>
          </a:p>
        </p:txBody>
      </p:sp>
      <p:sp>
        <p:nvSpPr>
          <p:cNvPr id="5" name="Slide Number Placeholder 4">
            <a:extLst>
              <a:ext uri="{FF2B5EF4-FFF2-40B4-BE49-F238E27FC236}">
                <a16:creationId xmlns:a16="http://schemas.microsoft.com/office/drawing/2014/main" id="{1D54455F-3277-7F15-A1EB-63BF392869F0}"/>
              </a:ext>
            </a:extLst>
          </p:cNvPr>
          <p:cNvSpPr>
            <a:spLocks noGrp="1"/>
          </p:cNvSpPr>
          <p:nvPr>
            <p:ph type="sldNum" sz="quarter" idx="12"/>
          </p:nvPr>
        </p:nvSpPr>
        <p:spPr/>
        <p:txBody>
          <a:bodyPr/>
          <a:lstStyle/>
          <a:p>
            <a:fld id="{79BEEAAF-1A8E-40BF-9D75-11EBA8421C04}" type="slidenum">
              <a:rPr lang="en-US" smtClean="0"/>
              <a:t>2</a:t>
            </a:fld>
            <a:endParaRPr lang="en-US"/>
          </a:p>
        </p:txBody>
      </p:sp>
    </p:spTree>
    <p:extLst>
      <p:ext uri="{BB962C8B-B14F-4D97-AF65-F5344CB8AC3E}">
        <p14:creationId xmlns:p14="http://schemas.microsoft.com/office/powerpoint/2010/main" val="11992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7FB57-84CD-3F86-6AB3-CEA0CCFB351B}"/>
              </a:ext>
            </a:extLst>
          </p:cNvPr>
          <p:cNvSpPr>
            <a:spLocks noGrp="1"/>
          </p:cNvSpPr>
          <p:nvPr>
            <p:ph type="title"/>
          </p:nvPr>
        </p:nvSpPr>
        <p:spPr/>
        <p:txBody>
          <a:bodyPr/>
          <a:lstStyle/>
          <a:p>
            <a:r>
              <a:rPr lang="en-US" dirty="0"/>
              <a:t>Pre-K Enrollments</a:t>
            </a:r>
          </a:p>
        </p:txBody>
      </p:sp>
      <p:sp>
        <p:nvSpPr>
          <p:cNvPr id="3" name="Content Placeholder 2">
            <a:extLst>
              <a:ext uri="{FF2B5EF4-FFF2-40B4-BE49-F238E27FC236}">
                <a16:creationId xmlns:a16="http://schemas.microsoft.com/office/drawing/2014/main" id="{69FF0BFE-D12B-95A6-A953-EB8303C13E8D}"/>
              </a:ext>
            </a:extLst>
          </p:cNvPr>
          <p:cNvSpPr>
            <a:spLocks noGrp="1"/>
          </p:cNvSpPr>
          <p:nvPr>
            <p:ph idx="1"/>
          </p:nvPr>
        </p:nvSpPr>
        <p:spPr/>
        <p:txBody>
          <a:bodyPr/>
          <a:lstStyle/>
          <a:p>
            <a:pPr marL="227013" indent="-227013">
              <a:buFont typeface="Arial" panose="020B0604020202020204" pitchFamily="34" charset="0"/>
              <a:buChar char="•"/>
            </a:pPr>
            <a:r>
              <a:rPr lang="en-US" b="1" dirty="0"/>
              <a:t>Enrollment Locations</a:t>
            </a:r>
          </a:p>
          <a:p>
            <a:pPr marL="519621" lvl="1" indent="-227013">
              <a:buFont typeface="Arial" panose="020B0604020202020204" pitchFamily="34" charset="0"/>
              <a:buChar char="•"/>
            </a:pPr>
            <a:r>
              <a:rPr lang="en-US" dirty="0"/>
              <a:t>Students attending Pre-K programs in a school within the district should be enrolled with the 0011 code and the School BEDS code as the location</a:t>
            </a:r>
          </a:p>
          <a:p>
            <a:pPr marL="519621" lvl="1" indent="-227013">
              <a:buFont typeface="Arial" panose="020B0604020202020204" pitchFamily="34" charset="0"/>
              <a:buChar char="•"/>
            </a:pPr>
            <a:r>
              <a:rPr lang="en-US" dirty="0"/>
              <a:t>Students attending Pre-K programs operated under contract with the district (other locations such as day care centers, nursery schools, </a:t>
            </a:r>
            <a:r>
              <a:rPr lang="en-US" dirty="0" err="1"/>
              <a:t>etc</a:t>
            </a:r>
            <a:r>
              <a:rPr lang="en-US" dirty="0"/>
              <a:t>) should be enrolled with the 0011 code and 0666 as the location</a:t>
            </a:r>
          </a:p>
          <a:p>
            <a:pPr marL="227013" indent="-227013">
              <a:buFont typeface="Arial" panose="020B0604020202020204" pitchFamily="34" charset="0"/>
              <a:buChar char="•"/>
            </a:pPr>
            <a:r>
              <a:rPr lang="en-US" b="1" dirty="0"/>
              <a:t>Grade Level</a:t>
            </a:r>
          </a:p>
          <a:p>
            <a:pPr marL="519621" lvl="1" indent="-227013">
              <a:buFont typeface="Arial" panose="020B0604020202020204" pitchFamily="34" charset="0"/>
              <a:buChar char="•"/>
            </a:pPr>
            <a:r>
              <a:rPr lang="en-US" dirty="0"/>
              <a:t>PKH – half day program</a:t>
            </a:r>
          </a:p>
          <a:p>
            <a:pPr marL="519621" lvl="1" indent="-227013">
              <a:buFont typeface="Arial" panose="020B0604020202020204" pitchFamily="34" charset="0"/>
              <a:buChar char="•"/>
            </a:pPr>
            <a:r>
              <a:rPr lang="en-US" dirty="0"/>
              <a:t>PKF – full day program</a:t>
            </a:r>
          </a:p>
          <a:p>
            <a:pPr marL="227013" indent="-227013">
              <a:buFont typeface="Arial" panose="020B0604020202020204" pitchFamily="34" charset="0"/>
              <a:buChar char="•"/>
            </a:pPr>
            <a:r>
              <a:rPr lang="en-US" dirty="0"/>
              <a:t>A CPSE student who is enrolled in a Pre-K program should be enrolled as a Pre-K student with a grade level of PKH or PKF</a:t>
            </a:r>
          </a:p>
          <a:p>
            <a:pPr marL="519621" lvl="1" indent="-227013">
              <a:buFont typeface="Arial" panose="020B0604020202020204" pitchFamily="34" charset="0"/>
              <a:buChar char="•"/>
            </a:pPr>
            <a:endParaRPr lang="en-US" dirty="0"/>
          </a:p>
        </p:txBody>
      </p:sp>
      <p:sp>
        <p:nvSpPr>
          <p:cNvPr id="4" name="Footer Placeholder 3">
            <a:extLst>
              <a:ext uri="{FF2B5EF4-FFF2-40B4-BE49-F238E27FC236}">
                <a16:creationId xmlns:a16="http://schemas.microsoft.com/office/drawing/2014/main" id="{FB8D32E4-DE29-BEE4-B222-4D2D9B10B33B}"/>
              </a:ext>
            </a:extLst>
          </p:cNvPr>
          <p:cNvSpPr>
            <a:spLocks noGrp="1"/>
          </p:cNvSpPr>
          <p:nvPr>
            <p:ph type="ftr" sz="quarter" idx="11"/>
          </p:nvPr>
        </p:nvSpPr>
        <p:spPr/>
        <p:txBody>
          <a:bodyPr/>
          <a:lstStyle/>
          <a:p>
            <a:r>
              <a:rPr lang="en-US"/>
              <a:t>Presented by Monroe accountability, Assessment, and Reporting Services</a:t>
            </a:r>
            <a:endParaRPr lang="en-US" dirty="0"/>
          </a:p>
        </p:txBody>
      </p:sp>
      <p:sp>
        <p:nvSpPr>
          <p:cNvPr id="5" name="Slide Number Placeholder 4">
            <a:extLst>
              <a:ext uri="{FF2B5EF4-FFF2-40B4-BE49-F238E27FC236}">
                <a16:creationId xmlns:a16="http://schemas.microsoft.com/office/drawing/2014/main" id="{1C381768-3512-7FA5-E012-F092BCAD31BB}"/>
              </a:ext>
            </a:extLst>
          </p:cNvPr>
          <p:cNvSpPr>
            <a:spLocks noGrp="1"/>
          </p:cNvSpPr>
          <p:nvPr>
            <p:ph type="sldNum" sz="quarter" idx="12"/>
          </p:nvPr>
        </p:nvSpPr>
        <p:spPr/>
        <p:txBody>
          <a:bodyPr/>
          <a:lstStyle/>
          <a:p>
            <a:fld id="{79BEEAAF-1A8E-40BF-9D75-11EBA8421C04}" type="slidenum">
              <a:rPr lang="en-US" smtClean="0"/>
              <a:t>3</a:t>
            </a:fld>
            <a:endParaRPr lang="en-US"/>
          </a:p>
        </p:txBody>
      </p:sp>
    </p:spTree>
    <p:extLst>
      <p:ext uri="{BB962C8B-B14F-4D97-AF65-F5344CB8AC3E}">
        <p14:creationId xmlns:p14="http://schemas.microsoft.com/office/powerpoint/2010/main" val="1157503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Pre-K Program Services</a:t>
            </a:r>
          </a:p>
        </p:txBody>
      </p:sp>
      <p:sp>
        <p:nvSpPr>
          <p:cNvPr id="7" name="Text Placeholder 6">
            <a:extLst>
              <a:ext uri="{FF2B5EF4-FFF2-40B4-BE49-F238E27FC236}">
                <a16:creationId xmlns:a16="http://schemas.microsoft.com/office/drawing/2014/main" id="{0C386605-4FEE-EA92-26B3-015BCAAAA532}"/>
              </a:ext>
            </a:extLst>
          </p:cNvPr>
          <p:cNvSpPr>
            <a:spLocks noGrp="1"/>
          </p:cNvSpPr>
          <p:nvPr>
            <p:ph type="body" idx="1"/>
          </p:nvPr>
        </p:nvSpPr>
        <p:spPr>
          <a:solidFill>
            <a:schemeClr val="tx2">
              <a:lumMod val="20000"/>
              <a:lumOff val="80000"/>
            </a:schemeClr>
          </a:solidFill>
          <a:ln>
            <a:solidFill>
              <a:schemeClr val="accent2"/>
            </a:solidFill>
          </a:ln>
        </p:spPr>
        <p:txBody>
          <a:bodyPr>
            <a:normAutofit/>
          </a:bodyPr>
          <a:lstStyle/>
          <a:p>
            <a:r>
              <a:rPr lang="en-US" b="1" dirty="0"/>
              <a:t>UPK – Universal Pre-Kindergarten (902)</a:t>
            </a:r>
          </a:p>
        </p:txBody>
      </p:sp>
      <p:sp>
        <p:nvSpPr>
          <p:cNvPr id="3" name="Content Placeholder 2"/>
          <p:cNvSpPr>
            <a:spLocks noGrp="1"/>
          </p:cNvSpPr>
          <p:nvPr>
            <p:ph sz="half" idx="2"/>
          </p:nvPr>
        </p:nvSpPr>
        <p:spPr>
          <a:solidFill>
            <a:schemeClr val="tx2">
              <a:lumMod val="20000"/>
              <a:lumOff val="80000"/>
            </a:schemeClr>
          </a:solidFill>
          <a:ln>
            <a:solidFill>
              <a:schemeClr val="accent2"/>
            </a:solidFill>
          </a:ln>
        </p:spPr>
        <p:txBody>
          <a:bodyPr>
            <a:normAutofit fontScale="92500" lnSpcReduction="10000"/>
          </a:bodyPr>
          <a:lstStyle/>
          <a:p>
            <a:pPr marL="227013" indent="-114300">
              <a:buFont typeface="Arial" panose="020B0604020202020204" pitchFamily="34" charset="0"/>
              <a:buChar char="•"/>
            </a:pPr>
            <a:r>
              <a:rPr lang="en-US" sz="1800" b="0" i="0" u="none" strike="noStrike" baseline="0" dirty="0">
                <a:latin typeface="Arial" panose="020B0604020202020204" pitchFamily="34" charset="0"/>
              </a:rPr>
              <a:t>Any child whose Pre-K placement is funded solely by the allocational UPK grant must be reported with Program Service Code 902 (UPK). </a:t>
            </a:r>
          </a:p>
          <a:p>
            <a:pPr marL="227013" indent="-114300">
              <a:buFont typeface="Arial" panose="020B0604020202020204" pitchFamily="34" charset="0"/>
              <a:buChar char="•"/>
            </a:pPr>
            <a:r>
              <a:rPr lang="en-US" sz="1800" b="0" i="0" u="none" strike="noStrike" baseline="0" dirty="0">
                <a:latin typeface="Arial" panose="020B0604020202020204" pitchFamily="34" charset="0"/>
              </a:rPr>
              <a:t>Children whose half-day UPK placement has been converted to full-day using the Statewide Universal Full-day Prekindergarten (SUFDPK) grant should be reported with Program Service Code 902 (UPK) and grade level PKF (full-day). </a:t>
            </a:r>
          </a:p>
          <a:p>
            <a:pPr marL="227013" indent="-114300">
              <a:buFont typeface="Arial" panose="020B0604020202020204" pitchFamily="34" charset="0"/>
              <a:buChar char="•"/>
            </a:pPr>
            <a:r>
              <a:rPr lang="en-US" dirty="0"/>
              <a:t>Program Service Codes</a:t>
            </a:r>
          </a:p>
          <a:p>
            <a:pPr marL="409893" lvl="3" indent="-114300">
              <a:buFont typeface="Arial" panose="020B0604020202020204" pitchFamily="34" charset="0"/>
              <a:buChar char="•"/>
            </a:pPr>
            <a:r>
              <a:rPr lang="en-US" sz="1800" dirty="0"/>
              <a:t>902 – UPK program service code</a:t>
            </a:r>
          </a:p>
          <a:p>
            <a:pPr marL="409893" lvl="3" indent="-114300">
              <a:buFont typeface="Arial" panose="020B0604020202020204" pitchFamily="34" charset="0"/>
              <a:buChar char="•"/>
            </a:pPr>
            <a:r>
              <a:rPr lang="en-US" sz="1800" dirty="0"/>
              <a:t>UPK setting code</a:t>
            </a:r>
          </a:p>
          <a:p>
            <a:pPr marL="227013" indent="-114300">
              <a:buFont typeface="Arial" panose="020B0604020202020204" pitchFamily="34" charset="0"/>
              <a:buChar char="•"/>
            </a:pPr>
            <a:r>
              <a:rPr lang="en-US" dirty="0"/>
              <a:t>Students who are 3 or 4 years old</a:t>
            </a:r>
          </a:p>
          <a:p>
            <a:endParaRPr lang="en-US" dirty="0"/>
          </a:p>
        </p:txBody>
      </p:sp>
      <p:sp>
        <p:nvSpPr>
          <p:cNvPr id="8" name="Text Placeholder 7">
            <a:extLst>
              <a:ext uri="{FF2B5EF4-FFF2-40B4-BE49-F238E27FC236}">
                <a16:creationId xmlns:a16="http://schemas.microsoft.com/office/drawing/2014/main" id="{74AC825B-456E-895E-1C5A-2349C256B1DF}"/>
              </a:ext>
            </a:extLst>
          </p:cNvPr>
          <p:cNvSpPr>
            <a:spLocks noGrp="1"/>
          </p:cNvSpPr>
          <p:nvPr>
            <p:ph type="body" sz="quarter" idx="3"/>
          </p:nvPr>
        </p:nvSpPr>
        <p:spPr>
          <a:solidFill>
            <a:schemeClr val="accent2">
              <a:lumMod val="20000"/>
              <a:lumOff val="80000"/>
            </a:schemeClr>
          </a:solidFill>
          <a:ln>
            <a:solidFill>
              <a:schemeClr val="accent2"/>
            </a:solidFill>
          </a:ln>
        </p:spPr>
        <p:txBody>
          <a:bodyPr>
            <a:normAutofit/>
          </a:bodyPr>
          <a:lstStyle/>
          <a:p>
            <a:r>
              <a:rPr lang="en-US" b="1" dirty="0"/>
              <a:t>Other Pre-Kindergarten (990)</a:t>
            </a:r>
          </a:p>
        </p:txBody>
      </p:sp>
      <p:sp>
        <p:nvSpPr>
          <p:cNvPr id="4" name="Content Placeholder 3"/>
          <p:cNvSpPr>
            <a:spLocks noGrp="1"/>
          </p:cNvSpPr>
          <p:nvPr>
            <p:ph sz="quarter" idx="4"/>
          </p:nvPr>
        </p:nvSpPr>
        <p:spPr>
          <a:solidFill>
            <a:schemeClr val="accent2">
              <a:lumMod val="20000"/>
              <a:lumOff val="80000"/>
            </a:schemeClr>
          </a:solidFill>
          <a:ln>
            <a:solidFill>
              <a:schemeClr val="accent2"/>
            </a:solidFill>
          </a:ln>
        </p:spPr>
        <p:txBody>
          <a:bodyPr>
            <a:normAutofit fontScale="92500" lnSpcReduction="10000"/>
          </a:bodyPr>
          <a:lstStyle/>
          <a:p>
            <a:pPr marL="227013" indent="-114300">
              <a:buFont typeface="Arial" panose="020B0604020202020204" pitchFamily="34" charset="0"/>
              <a:buChar char="•"/>
            </a:pPr>
            <a:r>
              <a:rPr lang="en-US" sz="2000" kern="1200" dirty="0">
                <a:effectLst/>
                <a:latin typeface="+mn-lt"/>
                <a:ea typeface="+mn-ea"/>
                <a:cs typeface="+mn-cs"/>
              </a:rPr>
              <a:t>Students in any other type of Pre-K programs</a:t>
            </a:r>
          </a:p>
          <a:p>
            <a:pPr marL="227013" indent="-114300">
              <a:buFont typeface="Arial" panose="020B0604020202020204" pitchFamily="34" charset="0"/>
              <a:buChar char="•"/>
            </a:pPr>
            <a:r>
              <a:rPr lang="en-US" dirty="0"/>
              <a:t>Program Service code</a:t>
            </a:r>
          </a:p>
          <a:p>
            <a:pPr marL="409893" lvl="2" indent="-114300">
              <a:buFont typeface="Arial" panose="020B0604020202020204" pitchFamily="34" charset="0"/>
              <a:buChar char="•"/>
            </a:pPr>
            <a:r>
              <a:rPr lang="en-US" sz="1800" dirty="0"/>
              <a:t>990 – Other Pre-Kindergarten</a:t>
            </a:r>
          </a:p>
        </p:txBody>
      </p:sp>
      <p:sp>
        <p:nvSpPr>
          <p:cNvPr id="5" name="Footer Placeholder 4">
            <a:extLst>
              <a:ext uri="{FF2B5EF4-FFF2-40B4-BE49-F238E27FC236}">
                <a16:creationId xmlns:a16="http://schemas.microsoft.com/office/drawing/2014/main" id="{84D01966-0E4B-BEA1-5C71-3A7B7ABC49EE}"/>
              </a:ext>
            </a:extLst>
          </p:cNvPr>
          <p:cNvSpPr>
            <a:spLocks noGrp="1"/>
          </p:cNvSpPr>
          <p:nvPr>
            <p:ph type="ftr" sz="quarter" idx="11"/>
          </p:nvPr>
        </p:nvSpPr>
        <p:spPr/>
        <p:txBody>
          <a:bodyPr/>
          <a:lstStyle/>
          <a:p>
            <a:r>
              <a:rPr lang="en-US"/>
              <a:t>Presented by Monroe accountability, Assessment, and Reporting Services</a:t>
            </a:r>
          </a:p>
        </p:txBody>
      </p:sp>
      <p:sp>
        <p:nvSpPr>
          <p:cNvPr id="6" name="Slide Number Placeholder 5">
            <a:extLst>
              <a:ext uri="{FF2B5EF4-FFF2-40B4-BE49-F238E27FC236}">
                <a16:creationId xmlns:a16="http://schemas.microsoft.com/office/drawing/2014/main" id="{F6379344-FB9A-74E4-565D-F19E1FC97A90}"/>
              </a:ext>
            </a:extLst>
          </p:cNvPr>
          <p:cNvSpPr>
            <a:spLocks noGrp="1"/>
          </p:cNvSpPr>
          <p:nvPr>
            <p:ph type="sldNum" sz="quarter" idx="12"/>
          </p:nvPr>
        </p:nvSpPr>
        <p:spPr/>
        <p:txBody>
          <a:bodyPr/>
          <a:lstStyle/>
          <a:p>
            <a:fld id="{79BEEAAF-1A8E-40BF-9D75-11EBA8421C04}" type="slidenum">
              <a:rPr lang="en-US" smtClean="0"/>
              <a:t>4</a:t>
            </a:fld>
            <a:endParaRPr lang="en-US"/>
          </a:p>
        </p:txBody>
      </p:sp>
    </p:spTree>
    <p:extLst>
      <p:ext uri="{BB962C8B-B14F-4D97-AF65-F5344CB8AC3E}">
        <p14:creationId xmlns:p14="http://schemas.microsoft.com/office/powerpoint/2010/main" val="2914859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93CB-F61C-586F-C5BF-8527DEFBA439}"/>
              </a:ext>
            </a:extLst>
          </p:cNvPr>
          <p:cNvSpPr>
            <a:spLocks noGrp="1"/>
          </p:cNvSpPr>
          <p:nvPr>
            <p:ph type="title"/>
          </p:nvPr>
        </p:nvSpPr>
        <p:spPr/>
        <p:txBody>
          <a:bodyPr/>
          <a:lstStyle/>
          <a:p>
            <a:r>
              <a:rPr lang="en-US" dirty="0"/>
              <a:t>Level 0 &gt; Reports &gt; Program Fact</a:t>
            </a:r>
          </a:p>
        </p:txBody>
      </p:sp>
      <p:sp>
        <p:nvSpPr>
          <p:cNvPr id="3" name="Footer Placeholder 2">
            <a:extLst>
              <a:ext uri="{FF2B5EF4-FFF2-40B4-BE49-F238E27FC236}">
                <a16:creationId xmlns:a16="http://schemas.microsoft.com/office/drawing/2014/main" id="{2F282444-2099-0D89-17F9-1604F7BF182C}"/>
              </a:ext>
            </a:extLst>
          </p:cNvPr>
          <p:cNvSpPr>
            <a:spLocks noGrp="1"/>
          </p:cNvSpPr>
          <p:nvPr>
            <p:ph type="ftr" sz="quarter" idx="11"/>
          </p:nvPr>
        </p:nvSpPr>
        <p:spPr/>
        <p:txBody>
          <a:bodyPr/>
          <a:lstStyle/>
          <a:p>
            <a:r>
              <a:rPr lang="en-US"/>
              <a:t>Presented by Monroe accountability, Assessment, and Reporting Services</a:t>
            </a:r>
          </a:p>
        </p:txBody>
      </p:sp>
      <p:sp>
        <p:nvSpPr>
          <p:cNvPr id="4" name="Slide Number Placeholder 3">
            <a:extLst>
              <a:ext uri="{FF2B5EF4-FFF2-40B4-BE49-F238E27FC236}">
                <a16:creationId xmlns:a16="http://schemas.microsoft.com/office/drawing/2014/main" id="{3641D5D2-4FE8-0536-8EC5-78D491112B62}"/>
              </a:ext>
            </a:extLst>
          </p:cNvPr>
          <p:cNvSpPr>
            <a:spLocks noGrp="1"/>
          </p:cNvSpPr>
          <p:nvPr>
            <p:ph type="sldNum" sz="quarter" idx="12"/>
          </p:nvPr>
        </p:nvSpPr>
        <p:spPr/>
        <p:txBody>
          <a:bodyPr/>
          <a:lstStyle/>
          <a:p>
            <a:fld id="{79BEEAAF-1A8E-40BF-9D75-11EBA8421C04}" type="slidenum">
              <a:rPr lang="en-US" smtClean="0"/>
              <a:t>5</a:t>
            </a:fld>
            <a:endParaRPr lang="en-US"/>
          </a:p>
        </p:txBody>
      </p:sp>
      <p:pic>
        <p:nvPicPr>
          <p:cNvPr id="1026" name="Picture 2">
            <a:extLst>
              <a:ext uri="{FF2B5EF4-FFF2-40B4-BE49-F238E27FC236}">
                <a16:creationId xmlns:a16="http://schemas.microsoft.com/office/drawing/2014/main" id="{11C43A53-7A72-299C-6D36-A1E64CCEE8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376" y="2785109"/>
            <a:ext cx="11598752" cy="2335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78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Pre-K State Funded Grants</a:t>
            </a:r>
          </a:p>
        </p:txBody>
      </p:sp>
      <p:sp>
        <p:nvSpPr>
          <p:cNvPr id="3" name="Content Placeholder 2"/>
          <p:cNvSpPr>
            <a:spLocks noGrp="1"/>
          </p:cNvSpPr>
          <p:nvPr>
            <p:ph sz="half" idx="1"/>
          </p:nvPr>
        </p:nvSpPr>
        <p:spPr>
          <a:xfrm>
            <a:off x="972018" y="1845734"/>
            <a:ext cx="5619406" cy="4023360"/>
          </a:xfrm>
        </p:spPr>
        <p:txBody>
          <a:bodyPr>
            <a:normAutofit fontScale="85000" lnSpcReduction="20000"/>
          </a:bodyPr>
          <a:lstStyle/>
          <a:p>
            <a:pPr lvl="2"/>
            <a:endParaRPr lang="en-US" dirty="0"/>
          </a:p>
          <a:p>
            <a:pPr lvl="2"/>
            <a:endParaRPr lang="en-US" dirty="0"/>
          </a:p>
          <a:p>
            <a:pPr lvl="1"/>
            <a:endParaRPr lang="en-US" dirty="0"/>
          </a:p>
        </p:txBody>
      </p:sp>
      <p:sp>
        <p:nvSpPr>
          <p:cNvPr id="6" name="Footer Placeholder 5">
            <a:extLst>
              <a:ext uri="{FF2B5EF4-FFF2-40B4-BE49-F238E27FC236}">
                <a16:creationId xmlns:a16="http://schemas.microsoft.com/office/drawing/2014/main" id="{EF351F1B-A232-940F-3579-3840E3586D09}"/>
              </a:ext>
            </a:extLst>
          </p:cNvPr>
          <p:cNvSpPr>
            <a:spLocks noGrp="1"/>
          </p:cNvSpPr>
          <p:nvPr>
            <p:ph type="ftr" sz="quarter" idx="11"/>
          </p:nvPr>
        </p:nvSpPr>
        <p:spPr/>
        <p:txBody>
          <a:bodyPr/>
          <a:lstStyle/>
          <a:p>
            <a:r>
              <a:rPr lang="en-US"/>
              <a:t>Presented by Monroe accountability, Assessment, and Reporting Services</a:t>
            </a:r>
          </a:p>
        </p:txBody>
      </p:sp>
      <p:sp>
        <p:nvSpPr>
          <p:cNvPr id="7" name="Slide Number Placeholder 6">
            <a:extLst>
              <a:ext uri="{FF2B5EF4-FFF2-40B4-BE49-F238E27FC236}">
                <a16:creationId xmlns:a16="http://schemas.microsoft.com/office/drawing/2014/main" id="{949D81DA-E403-F7BD-2972-5F95589D5F1F}"/>
              </a:ext>
            </a:extLst>
          </p:cNvPr>
          <p:cNvSpPr>
            <a:spLocks noGrp="1"/>
          </p:cNvSpPr>
          <p:nvPr>
            <p:ph type="sldNum" sz="quarter" idx="12"/>
          </p:nvPr>
        </p:nvSpPr>
        <p:spPr/>
        <p:txBody>
          <a:bodyPr/>
          <a:lstStyle/>
          <a:p>
            <a:fld id="{79BEEAAF-1A8E-40BF-9D75-11EBA8421C04}" type="slidenum">
              <a:rPr lang="en-US" smtClean="0"/>
              <a:t>6</a:t>
            </a:fld>
            <a:endParaRPr lang="en-US"/>
          </a:p>
        </p:txBody>
      </p:sp>
      <p:sp>
        <p:nvSpPr>
          <p:cNvPr id="9" name="Content Placeholder 8">
            <a:extLst>
              <a:ext uri="{FF2B5EF4-FFF2-40B4-BE49-F238E27FC236}">
                <a16:creationId xmlns:a16="http://schemas.microsoft.com/office/drawing/2014/main" id="{820E9FAC-BD46-BFD9-DD2A-F6ABBEE3F153}"/>
              </a:ext>
            </a:extLst>
          </p:cNvPr>
          <p:cNvSpPr>
            <a:spLocks noGrp="1"/>
          </p:cNvSpPr>
          <p:nvPr>
            <p:ph sz="half" idx="2"/>
          </p:nvPr>
        </p:nvSpPr>
        <p:spPr>
          <a:xfrm>
            <a:off x="1097280" y="1845735"/>
            <a:ext cx="10058400" cy="4023360"/>
          </a:xfrm>
        </p:spPr>
        <p:txBody>
          <a:bodyPr>
            <a:normAutofit fontScale="85000" lnSpcReduction="20000"/>
          </a:bodyPr>
          <a:lstStyle/>
          <a:p>
            <a:pPr marL="227013" indent="-227013">
              <a:buFont typeface="Arial" panose="020B0604020202020204" pitchFamily="34" charset="0"/>
              <a:buChar char="•"/>
            </a:pPr>
            <a:r>
              <a:rPr lang="en-US" dirty="0"/>
              <a:t>Universal Pre-kindergarten (UPK)</a:t>
            </a:r>
          </a:p>
          <a:p>
            <a:pPr marL="519621" lvl="1" indent="-227013">
              <a:buFont typeface="Arial" panose="020B0604020202020204" pitchFamily="34" charset="0"/>
              <a:buChar char="•"/>
            </a:pPr>
            <a:r>
              <a:rPr lang="en-US" dirty="0"/>
              <a:t>Half day pre-kindergarten programs for 3 and 4 year </a:t>
            </a:r>
            <a:r>
              <a:rPr lang="en-US" dirty="0" err="1"/>
              <a:t>olds</a:t>
            </a:r>
            <a:endParaRPr lang="en-US" dirty="0"/>
          </a:p>
          <a:p>
            <a:pPr marL="519621" lvl="1" indent="-227013">
              <a:buFont typeface="Arial" panose="020B0604020202020204" pitchFamily="34" charset="0"/>
              <a:buChar char="•"/>
            </a:pPr>
            <a:r>
              <a:rPr lang="en-US" dirty="0"/>
              <a:t>Districts who already received UPK or SUFDPK funding in previous years may use funds to supplement their current programs for full day 4 year old students</a:t>
            </a:r>
          </a:p>
          <a:p>
            <a:pPr marL="227013" indent="-227013">
              <a:buFont typeface="Arial" panose="020B0604020202020204" pitchFamily="34" charset="0"/>
              <a:buChar char="•"/>
            </a:pPr>
            <a:r>
              <a:rPr lang="en-US" dirty="0"/>
              <a:t>Statewide Universal Full Day Pre-kindergarten (SUFDPK)</a:t>
            </a:r>
          </a:p>
          <a:p>
            <a:pPr marL="519621" lvl="1" indent="-227013">
              <a:buFont typeface="Arial" panose="020B0604020202020204" pitchFamily="34" charset="0"/>
              <a:buChar char="•"/>
            </a:pPr>
            <a:r>
              <a:rPr lang="en-US" dirty="0"/>
              <a:t>Full day pre-kindergarten programs for 4 year </a:t>
            </a:r>
            <a:r>
              <a:rPr lang="en-US" dirty="0" err="1"/>
              <a:t>olds</a:t>
            </a:r>
            <a:endParaRPr lang="en-US" dirty="0"/>
          </a:p>
          <a:p>
            <a:pPr marL="519621" lvl="1" indent="-227013">
              <a:buFont typeface="Arial" panose="020B0604020202020204" pitchFamily="34" charset="0"/>
              <a:buChar char="•"/>
            </a:pPr>
            <a:r>
              <a:rPr lang="en-US" dirty="0"/>
              <a:t>Districts with existing UPK programs can use SUFDPK funds to supplement their current programs with conversion slots or new full-day slots for 4 year </a:t>
            </a:r>
            <a:r>
              <a:rPr lang="en-US" dirty="0" err="1"/>
              <a:t>olds</a:t>
            </a:r>
            <a:endParaRPr lang="en-US" dirty="0"/>
          </a:p>
          <a:p>
            <a:pPr marL="227013" indent="-227013">
              <a:buFont typeface="Arial" panose="020B0604020202020204" pitchFamily="34" charset="0"/>
              <a:buChar char="•"/>
            </a:pPr>
            <a:r>
              <a:rPr lang="en-US" dirty="0">
                <a:solidFill>
                  <a:schemeClr val="tx1">
                    <a:lumMod val="50000"/>
                    <a:lumOff val="50000"/>
                  </a:schemeClr>
                </a:solidFill>
              </a:rPr>
              <a:t>Targeted Prekindergarten (TPK)</a:t>
            </a:r>
          </a:p>
          <a:p>
            <a:pPr marL="519621" lvl="1" indent="-227013">
              <a:buFont typeface="Arial" panose="020B0604020202020204" pitchFamily="34" charset="0"/>
              <a:buChar char="•"/>
            </a:pPr>
            <a:r>
              <a:rPr lang="en-US" dirty="0">
                <a:solidFill>
                  <a:schemeClr val="tx1">
                    <a:lumMod val="50000"/>
                    <a:lumOff val="50000"/>
                  </a:schemeClr>
                </a:solidFill>
              </a:rPr>
              <a:t>TPK grants are awarded to BOCES organizations to offer pre-kindergarten to economically disadvantaged students</a:t>
            </a:r>
          </a:p>
          <a:p>
            <a:pPr marL="519621" lvl="1" indent="-227013">
              <a:buFont typeface="Arial" panose="020B0604020202020204" pitchFamily="34" charset="0"/>
              <a:buChar char="•"/>
            </a:pPr>
            <a:r>
              <a:rPr lang="en-US" dirty="0">
                <a:solidFill>
                  <a:schemeClr val="tx1">
                    <a:lumMod val="50000"/>
                    <a:lumOff val="50000"/>
                  </a:schemeClr>
                </a:solidFill>
              </a:rPr>
              <a:t>None of our districts have students in Targeted Prekindergarten programs</a:t>
            </a:r>
          </a:p>
          <a:p>
            <a:pPr marL="227013" indent="-227013">
              <a:buFont typeface="Arial" panose="020B0604020202020204" pitchFamily="34" charset="0"/>
              <a:buChar char="•"/>
            </a:pPr>
            <a:r>
              <a:rPr lang="en-US" dirty="0"/>
              <a:t>UPK Reporting Memo: </a:t>
            </a:r>
            <a:r>
              <a:rPr lang="en-US" dirty="0">
                <a:hlinkClick r:id="rId2"/>
              </a:rPr>
              <a:t>https://www.nysed.gov/memo/early-learning/2023-2024-prek-child-counts-reporting-deadline-and-guidance-reporting-date-upk</a:t>
            </a:r>
          </a:p>
          <a:p>
            <a:pPr marL="227013" indent="-227013">
              <a:buFont typeface="Arial" panose="020B0604020202020204" pitchFamily="34" charset="0"/>
              <a:buChar char="•"/>
            </a:pPr>
            <a:r>
              <a:rPr lang="en-US" dirty="0"/>
              <a:t>Description of State-Administered PreK Programs: </a:t>
            </a:r>
            <a:r>
              <a:rPr lang="en-US" dirty="0">
                <a:hlinkClick r:id="rId2"/>
              </a:rPr>
              <a:t>http://www.nysed.gov/early-learning/state-administered-prekindergarten-programs-applications</a:t>
            </a:r>
            <a:endParaRPr lang="en-US" dirty="0"/>
          </a:p>
          <a:p>
            <a:pPr marL="227013" indent="-227013">
              <a:buFont typeface="Arial" panose="020B0604020202020204" pitchFamily="34" charset="0"/>
              <a:buChar char="•"/>
            </a:pPr>
            <a:endParaRPr lang="en-US" dirty="0"/>
          </a:p>
          <a:p>
            <a:pPr marL="227013" indent="-227013">
              <a:buFont typeface="Arial" panose="020B0604020202020204" pitchFamily="34" charset="0"/>
              <a:buChar char="•"/>
            </a:pPr>
            <a:endParaRPr lang="en-US" dirty="0"/>
          </a:p>
          <a:p>
            <a:pPr marL="519621" lvl="1" indent="-227013">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062097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BA3EFEC-F59E-F955-7602-869810825F49}"/>
              </a:ext>
            </a:extLst>
          </p:cNvPr>
          <p:cNvSpPr>
            <a:spLocks noGrp="1"/>
          </p:cNvSpPr>
          <p:nvPr>
            <p:ph type="ftr" sz="quarter" idx="11"/>
          </p:nvPr>
        </p:nvSpPr>
        <p:spPr>
          <a:xfrm>
            <a:off x="3686185" y="6459785"/>
            <a:ext cx="4822804" cy="365125"/>
          </a:xfrm>
        </p:spPr>
        <p:txBody>
          <a:bodyPr>
            <a:normAutofit/>
          </a:bodyPr>
          <a:lstStyle/>
          <a:p>
            <a:pPr>
              <a:spcAft>
                <a:spcPts val="600"/>
              </a:spcAft>
            </a:pPr>
            <a:r>
              <a:rPr lang="en-US"/>
              <a:t>Presented by Monroe accountability, Assessment, and Reporting Services</a:t>
            </a:r>
          </a:p>
        </p:txBody>
      </p:sp>
      <p:sp>
        <p:nvSpPr>
          <p:cNvPr id="5" name="Slide Number Placeholder 4">
            <a:extLst>
              <a:ext uri="{FF2B5EF4-FFF2-40B4-BE49-F238E27FC236}">
                <a16:creationId xmlns:a16="http://schemas.microsoft.com/office/drawing/2014/main" id="{08CF8819-9E2E-DAF6-015A-3E29669C5A23}"/>
              </a:ext>
            </a:extLst>
          </p:cNvPr>
          <p:cNvSpPr>
            <a:spLocks noGrp="1"/>
          </p:cNvSpPr>
          <p:nvPr>
            <p:ph type="sldNum" sz="quarter" idx="12"/>
          </p:nvPr>
        </p:nvSpPr>
        <p:spPr>
          <a:xfrm>
            <a:off x="9900458" y="6459785"/>
            <a:ext cx="1312025" cy="365125"/>
          </a:xfrm>
        </p:spPr>
        <p:txBody>
          <a:bodyPr>
            <a:normAutofit/>
          </a:bodyPr>
          <a:lstStyle/>
          <a:p>
            <a:pPr>
              <a:spcAft>
                <a:spcPts val="600"/>
              </a:spcAft>
            </a:pPr>
            <a:fld id="{79BEEAAF-1A8E-40BF-9D75-11EBA8421C04}" type="slidenum">
              <a:rPr lang="en-US" smtClean="0"/>
              <a:pPr>
                <a:spcAft>
                  <a:spcPts val="600"/>
                </a:spcAft>
              </a:pPr>
              <a:t>7</a:t>
            </a:fld>
            <a:endParaRPr lang="en-US"/>
          </a:p>
        </p:txBody>
      </p:sp>
      <p:graphicFrame>
        <p:nvGraphicFramePr>
          <p:cNvPr id="10" name="Table 10">
            <a:extLst>
              <a:ext uri="{FF2B5EF4-FFF2-40B4-BE49-F238E27FC236}">
                <a16:creationId xmlns:a16="http://schemas.microsoft.com/office/drawing/2014/main" id="{71BA9CFF-5227-CA5D-4DE7-C847F8C1EB45}"/>
              </a:ext>
            </a:extLst>
          </p:cNvPr>
          <p:cNvGraphicFramePr>
            <a:graphicFrameLocks noGrp="1"/>
          </p:cNvGraphicFramePr>
          <p:nvPr>
            <p:ph idx="1"/>
            <p:extLst>
              <p:ext uri="{D42A27DB-BD31-4B8C-83A1-F6EECF244321}">
                <p14:modId xmlns:p14="http://schemas.microsoft.com/office/powerpoint/2010/main" val="527835815"/>
              </p:ext>
            </p:extLst>
          </p:nvPr>
        </p:nvGraphicFramePr>
        <p:xfrm>
          <a:off x="265471" y="117991"/>
          <a:ext cx="11592233" cy="5914854"/>
        </p:xfrm>
        <a:graphic>
          <a:graphicData uri="http://schemas.openxmlformats.org/drawingml/2006/table">
            <a:tbl>
              <a:tblPr firstRow="1" bandRow="1">
                <a:tableStyleId>{5C22544A-7EE6-4342-B048-85BDC9FD1C3A}</a:tableStyleId>
              </a:tblPr>
              <a:tblGrid>
                <a:gridCol w="6548284">
                  <a:extLst>
                    <a:ext uri="{9D8B030D-6E8A-4147-A177-3AD203B41FA5}">
                      <a16:colId xmlns:a16="http://schemas.microsoft.com/office/drawing/2014/main" val="3544502063"/>
                    </a:ext>
                  </a:extLst>
                </a:gridCol>
                <a:gridCol w="776748">
                  <a:extLst>
                    <a:ext uri="{9D8B030D-6E8A-4147-A177-3AD203B41FA5}">
                      <a16:colId xmlns:a16="http://schemas.microsoft.com/office/drawing/2014/main" val="138362498"/>
                    </a:ext>
                  </a:extLst>
                </a:gridCol>
                <a:gridCol w="1140542">
                  <a:extLst>
                    <a:ext uri="{9D8B030D-6E8A-4147-A177-3AD203B41FA5}">
                      <a16:colId xmlns:a16="http://schemas.microsoft.com/office/drawing/2014/main" val="1670446970"/>
                    </a:ext>
                  </a:extLst>
                </a:gridCol>
                <a:gridCol w="1194620">
                  <a:extLst>
                    <a:ext uri="{9D8B030D-6E8A-4147-A177-3AD203B41FA5}">
                      <a16:colId xmlns:a16="http://schemas.microsoft.com/office/drawing/2014/main" val="1723142938"/>
                    </a:ext>
                  </a:extLst>
                </a:gridCol>
                <a:gridCol w="1932039">
                  <a:extLst>
                    <a:ext uri="{9D8B030D-6E8A-4147-A177-3AD203B41FA5}">
                      <a16:colId xmlns:a16="http://schemas.microsoft.com/office/drawing/2014/main" val="2822590342"/>
                    </a:ext>
                  </a:extLst>
                </a:gridCol>
              </a:tblGrid>
              <a:tr h="407595">
                <a:tc rowSpan="2">
                  <a:txBody>
                    <a:bodyPr/>
                    <a:lstStyle/>
                    <a:p>
                      <a:pPr algn="ctr"/>
                      <a:r>
                        <a:rPr lang="en-US" sz="1600" dirty="0"/>
                        <a:t>Description</a:t>
                      </a:r>
                    </a:p>
                  </a:txBody>
                  <a:tcPr>
                    <a:solidFill>
                      <a:schemeClr val="tx2">
                        <a:lumMod val="60000"/>
                        <a:lumOff val="40000"/>
                      </a:schemeClr>
                    </a:solidFill>
                  </a:tcPr>
                </a:tc>
                <a:tc rowSpan="2">
                  <a:txBody>
                    <a:bodyPr/>
                    <a:lstStyle/>
                    <a:p>
                      <a:r>
                        <a:rPr lang="en-US" sz="1600" dirty="0"/>
                        <a:t>Grade Level</a:t>
                      </a:r>
                    </a:p>
                  </a:txBody>
                  <a:tcPr>
                    <a:solidFill>
                      <a:schemeClr val="tx2">
                        <a:lumMod val="60000"/>
                        <a:lumOff val="40000"/>
                      </a:schemeClr>
                    </a:solidFill>
                  </a:tcPr>
                </a:tc>
                <a:tc gridSpan="2">
                  <a:txBody>
                    <a:bodyPr/>
                    <a:lstStyle/>
                    <a:p>
                      <a:pPr algn="ctr"/>
                      <a:r>
                        <a:rPr lang="en-US" sz="1600" dirty="0"/>
                        <a:t>Pre-K Program Code</a:t>
                      </a:r>
                    </a:p>
                  </a:txBody>
                  <a:tcPr>
                    <a:solidFill>
                      <a:schemeClr val="tx2">
                        <a:lumMod val="60000"/>
                        <a:lumOff val="40000"/>
                      </a:schemeClr>
                    </a:solidFill>
                  </a:tcPr>
                </a:tc>
                <a:tc hMerge="1">
                  <a:txBody>
                    <a:bodyPr/>
                    <a:lstStyle/>
                    <a:p>
                      <a:endParaRPr lang="en-US" dirty="0"/>
                    </a:p>
                  </a:txBody>
                  <a:tcPr/>
                </a:tc>
                <a:tc>
                  <a:txBody>
                    <a:bodyPr/>
                    <a:lstStyle/>
                    <a:p>
                      <a:r>
                        <a:rPr lang="en-US" sz="1600" dirty="0"/>
                        <a:t>UPK Setting Code</a:t>
                      </a:r>
                    </a:p>
                  </a:txBody>
                  <a:tcPr>
                    <a:solidFill>
                      <a:schemeClr val="tx2">
                        <a:lumMod val="60000"/>
                        <a:lumOff val="40000"/>
                      </a:schemeClr>
                    </a:solidFill>
                  </a:tcPr>
                </a:tc>
                <a:extLst>
                  <a:ext uri="{0D108BD9-81ED-4DB2-BD59-A6C34878D82A}">
                    <a16:rowId xmlns:a16="http://schemas.microsoft.com/office/drawing/2014/main" val="1925845596"/>
                  </a:ext>
                </a:extLst>
              </a:tr>
              <a:tr h="850943">
                <a:tc vMerge="1">
                  <a:txBody>
                    <a:bodyPr/>
                    <a:lstStyle/>
                    <a:p>
                      <a:endParaRPr lang="en-US" dirty="0"/>
                    </a:p>
                  </a:txBody>
                  <a:tcPr/>
                </a:tc>
                <a:tc vMerge="1">
                  <a:txBody>
                    <a:bodyPr/>
                    <a:lstStyle/>
                    <a:p>
                      <a:endParaRPr lang="en-US" dirty="0"/>
                    </a:p>
                  </a:txBody>
                  <a:tcPr/>
                </a:tc>
                <a:tc>
                  <a:txBody>
                    <a:bodyPr/>
                    <a:lstStyle/>
                    <a:p>
                      <a:r>
                        <a:rPr lang="en-US" sz="1600" dirty="0"/>
                        <a:t>902 (Universal PreK)</a:t>
                      </a:r>
                    </a:p>
                  </a:txBody>
                  <a:tcPr>
                    <a:solidFill>
                      <a:schemeClr val="tx2">
                        <a:lumMod val="20000"/>
                        <a:lumOff val="80000"/>
                      </a:schemeClr>
                    </a:solidFill>
                  </a:tcPr>
                </a:tc>
                <a:tc>
                  <a:txBody>
                    <a:bodyPr/>
                    <a:lstStyle/>
                    <a:p>
                      <a:r>
                        <a:rPr lang="en-US" sz="1600" dirty="0"/>
                        <a:t>990 (“Other” PreK)</a:t>
                      </a:r>
                    </a:p>
                  </a:txBody>
                  <a:tcPr>
                    <a:solidFill>
                      <a:schemeClr val="tx2">
                        <a:lumMod val="20000"/>
                        <a:lumOff val="80000"/>
                      </a:schemeClr>
                    </a:solidFill>
                  </a:tcPr>
                </a:tc>
                <a:tc>
                  <a:txBody>
                    <a:bodyPr/>
                    <a:lstStyle/>
                    <a:p>
                      <a:r>
                        <a:rPr lang="en-US" sz="1600" dirty="0"/>
                        <a:t>See SIRS Manual for codes</a:t>
                      </a:r>
                    </a:p>
                  </a:txBody>
                  <a:tcPr>
                    <a:solidFill>
                      <a:schemeClr val="tx2">
                        <a:lumMod val="20000"/>
                        <a:lumOff val="80000"/>
                      </a:schemeClr>
                    </a:solidFill>
                  </a:tcPr>
                </a:tc>
                <a:extLst>
                  <a:ext uri="{0D108BD9-81ED-4DB2-BD59-A6C34878D82A}">
                    <a16:rowId xmlns:a16="http://schemas.microsoft.com/office/drawing/2014/main" val="272659557"/>
                  </a:ext>
                </a:extLst>
              </a:tr>
              <a:tr h="1273036">
                <a:tc>
                  <a:txBody>
                    <a:bodyPr/>
                    <a:lstStyle/>
                    <a:p>
                      <a:pPr lvl="0"/>
                      <a:r>
                        <a:rPr lang="en-US" sz="1400" kern="1200" dirty="0">
                          <a:solidFill>
                            <a:schemeClr val="dk1"/>
                          </a:solidFill>
                          <a:effectLst/>
                        </a:rPr>
                        <a:t>Any child whose Pre-K placement is funded solely by the allocational Universal Pre-K (UPK) grant</a:t>
                      </a:r>
                      <a:endParaRPr lang="en-US" sz="1800" kern="1200" dirty="0">
                        <a:solidFill>
                          <a:schemeClr val="dk1"/>
                        </a:solidFill>
                        <a:effectLst/>
                      </a:endParaRPr>
                    </a:p>
                    <a:p>
                      <a:r>
                        <a:rPr lang="en-US" sz="1400" b="1" kern="1200" dirty="0">
                          <a:solidFill>
                            <a:schemeClr val="dk1"/>
                          </a:solidFill>
                          <a:effectLst/>
                        </a:rPr>
                        <a:t>Associated Funding Project Codes for Districts:</a:t>
                      </a:r>
                      <a:endParaRPr lang="en-US" sz="1800" kern="1200" dirty="0">
                        <a:solidFill>
                          <a:schemeClr val="dk1"/>
                        </a:solidFill>
                        <a:effectLst/>
                      </a:endParaRPr>
                    </a:p>
                    <a:p>
                      <a:pPr marL="285750" lvl="1" indent="-119063">
                        <a:buFont typeface="Arial" panose="020B0604020202020204" pitchFamily="34" charset="0"/>
                        <a:buChar char="•"/>
                      </a:pPr>
                      <a:r>
                        <a:rPr lang="en-US" sz="1400" kern="1200" dirty="0">
                          <a:solidFill>
                            <a:schemeClr val="dk1"/>
                          </a:solidFill>
                          <a:effectLst/>
                        </a:rPr>
                        <a:t>0409-24-XXXX</a:t>
                      </a:r>
                      <a:endParaRPr lang="en-US" sz="1800" kern="1200" dirty="0">
                        <a:solidFill>
                          <a:schemeClr val="dk1"/>
                        </a:solidFill>
                        <a:effectLst/>
                      </a:endParaRPr>
                    </a:p>
                    <a:p>
                      <a:pPr marL="285750" indent="-119063">
                        <a:buFont typeface="Arial" panose="020B0604020202020204" pitchFamily="34" charset="0"/>
                        <a:buChar char="•"/>
                      </a:pPr>
                      <a:r>
                        <a:rPr lang="en-US" sz="1400" kern="1200" dirty="0">
                          <a:solidFill>
                            <a:schemeClr val="dk1"/>
                          </a:solidFill>
                          <a:effectLst/>
                        </a:rPr>
                        <a:t>5870-24-XXXX</a:t>
                      </a:r>
                      <a:endParaRPr lang="en-US" sz="1400" dirty="0"/>
                    </a:p>
                  </a:txBody>
                  <a:tcPr>
                    <a:solidFill>
                      <a:schemeClr val="accent1">
                        <a:lumMod val="20000"/>
                        <a:lumOff val="80000"/>
                      </a:schemeClr>
                    </a:solidFill>
                  </a:tcPr>
                </a:tc>
                <a:tc>
                  <a:txBody>
                    <a:bodyPr/>
                    <a:lstStyle/>
                    <a:p>
                      <a:pPr algn="ctr"/>
                      <a:r>
                        <a:rPr lang="en-US" sz="1600" dirty="0"/>
                        <a:t>PKF </a:t>
                      </a:r>
                    </a:p>
                    <a:p>
                      <a:pPr algn="ctr"/>
                      <a:r>
                        <a:rPr lang="en-US" sz="1600" dirty="0"/>
                        <a:t>or PKH</a:t>
                      </a:r>
                    </a:p>
                  </a:txBody>
                  <a:tcPr anchor="ctr">
                    <a:solidFill>
                      <a:schemeClr val="accent1">
                        <a:lumMod val="20000"/>
                        <a:lumOff val="80000"/>
                      </a:schemeClr>
                    </a:solidFill>
                  </a:tcPr>
                </a:tc>
                <a:tc>
                  <a:txBody>
                    <a:bodyPr/>
                    <a:lstStyle/>
                    <a:p>
                      <a:pPr algn="ctr"/>
                      <a:r>
                        <a:rPr lang="en-US" sz="1600" dirty="0"/>
                        <a:t>X</a:t>
                      </a:r>
                    </a:p>
                  </a:txBody>
                  <a:tcPr anchor="ctr">
                    <a:solidFill>
                      <a:schemeClr val="accent1">
                        <a:lumMod val="20000"/>
                        <a:lumOff val="80000"/>
                      </a:schemeClr>
                    </a:solidFill>
                  </a:tcPr>
                </a:tc>
                <a:tc>
                  <a:txBody>
                    <a:bodyPr/>
                    <a:lstStyle/>
                    <a:p>
                      <a:pPr algn="ctr"/>
                      <a:endParaRPr lang="en-US" sz="1600" dirty="0"/>
                    </a:p>
                  </a:txBody>
                  <a:tcPr anchor="ctr">
                    <a:solidFill>
                      <a:schemeClr val="accent1">
                        <a:lumMod val="20000"/>
                        <a:lumOff val="80000"/>
                      </a:schemeClr>
                    </a:solidFill>
                  </a:tcPr>
                </a:tc>
                <a:tc>
                  <a:txBody>
                    <a:bodyPr/>
                    <a:lstStyle/>
                    <a:p>
                      <a:pPr algn="ctr"/>
                      <a:r>
                        <a:rPr lang="en-US" sz="1600" dirty="0"/>
                        <a:t>Required</a:t>
                      </a:r>
                    </a:p>
                  </a:txBody>
                  <a:tcPr anchor="ctr">
                    <a:solidFill>
                      <a:schemeClr val="accent1">
                        <a:lumMod val="20000"/>
                        <a:lumOff val="80000"/>
                      </a:schemeClr>
                    </a:solidFill>
                  </a:tcPr>
                </a:tc>
                <a:extLst>
                  <a:ext uri="{0D108BD9-81ED-4DB2-BD59-A6C34878D82A}">
                    <a16:rowId xmlns:a16="http://schemas.microsoft.com/office/drawing/2014/main" val="1342060996"/>
                  </a:ext>
                </a:extLst>
              </a:tr>
              <a:tr h="1687304">
                <a:tc>
                  <a:txBody>
                    <a:bodyPr/>
                    <a:lstStyle/>
                    <a:p>
                      <a:pPr lvl="0"/>
                      <a:r>
                        <a:rPr lang="en-US" sz="1400" kern="1200" dirty="0">
                          <a:solidFill>
                            <a:schemeClr val="dk1"/>
                          </a:solidFill>
                          <a:effectLst/>
                        </a:rPr>
                        <a:t>Child whose half-day UPK placement has been converted to full-day using Statewide Universal Full-day Prekindergarten grant (SUFDPK)</a:t>
                      </a:r>
                    </a:p>
                    <a:p>
                      <a:r>
                        <a:rPr lang="en-US" sz="1400" kern="1200" dirty="0">
                          <a:solidFill>
                            <a:schemeClr val="dk1"/>
                          </a:solidFill>
                          <a:effectLst/>
                        </a:rPr>
                        <a:t> </a:t>
                      </a:r>
                    </a:p>
                    <a:p>
                      <a:r>
                        <a:rPr lang="en-US" sz="1400" kern="1200" dirty="0">
                          <a:solidFill>
                            <a:schemeClr val="dk1"/>
                          </a:solidFill>
                          <a:effectLst/>
                        </a:rPr>
                        <a:t>(For example, a child whose placement is funded for the first half-day by the allocational UPK program and the second half of the day by the SUFDPK program.)</a:t>
                      </a:r>
                    </a:p>
                    <a:p>
                      <a:r>
                        <a:rPr lang="en-US" sz="1400" b="1" kern="1200" dirty="0">
                          <a:solidFill>
                            <a:schemeClr val="dk1"/>
                          </a:solidFill>
                          <a:effectLst/>
                        </a:rPr>
                        <a:t>Associated Funding Project Codes for Districts:</a:t>
                      </a:r>
                      <a:endParaRPr lang="en-US" sz="1400" kern="1200" dirty="0">
                        <a:solidFill>
                          <a:schemeClr val="dk1"/>
                        </a:solidFill>
                        <a:effectLst/>
                      </a:endParaRPr>
                    </a:p>
                    <a:p>
                      <a:pPr marL="285750" indent="-119063">
                        <a:buFont typeface="Arial" panose="020B0604020202020204" pitchFamily="34" charset="0"/>
                        <a:buChar char="•"/>
                      </a:pPr>
                      <a:r>
                        <a:rPr lang="en-US" sz="1400" kern="1200" dirty="0">
                          <a:solidFill>
                            <a:schemeClr val="dk1"/>
                          </a:solidFill>
                          <a:effectLst/>
                        </a:rPr>
                        <a:t>0409-24-XXXX</a:t>
                      </a:r>
                    </a:p>
                    <a:p>
                      <a:pPr marL="285750" indent="-119063">
                        <a:buFont typeface="Arial" panose="020B0604020202020204" pitchFamily="34" charset="0"/>
                        <a:buChar char="•"/>
                      </a:pPr>
                      <a:r>
                        <a:rPr lang="en-US" sz="1400" kern="1200" dirty="0">
                          <a:solidFill>
                            <a:schemeClr val="dk1"/>
                          </a:solidFill>
                          <a:effectLst/>
                          <a:highlight>
                            <a:srgbClr val="FFFF00"/>
                          </a:highlight>
                        </a:rPr>
                        <a:t>0545-24-XXXX</a:t>
                      </a:r>
                    </a:p>
                    <a:p>
                      <a:pPr marL="285750" indent="-119063">
                        <a:buFont typeface="Arial" panose="020B0604020202020204" pitchFamily="34" charset="0"/>
                        <a:buChar char="•"/>
                      </a:pPr>
                      <a:r>
                        <a:rPr lang="en-US" sz="1400" kern="1200" dirty="0">
                          <a:solidFill>
                            <a:schemeClr val="tx1">
                              <a:lumMod val="50000"/>
                              <a:lumOff val="50000"/>
                            </a:schemeClr>
                          </a:solidFill>
                          <a:effectLst/>
                        </a:rPr>
                        <a:t>0546-24-XXXX</a:t>
                      </a:r>
                      <a:endParaRPr lang="en-US" sz="1400" dirty="0">
                        <a:solidFill>
                          <a:schemeClr val="tx1">
                            <a:lumMod val="50000"/>
                            <a:lumOff val="50000"/>
                          </a:schemeClr>
                        </a:solidFill>
                      </a:endParaRPr>
                    </a:p>
                  </a:txBody>
                  <a:tcPr>
                    <a:solidFill>
                      <a:schemeClr val="accent1">
                        <a:lumMod val="40000"/>
                        <a:lumOff val="60000"/>
                      </a:schemeClr>
                    </a:solidFill>
                  </a:tcPr>
                </a:tc>
                <a:tc>
                  <a:txBody>
                    <a:bodyPr/>
                    <a:lstStyle/>
                    <a:p>
                      <a:pPr algn="ctr"/>
                      <a:r>
                        <a:rPr lang="en-US" sz="1600" dirty="0"/>
                        <a:t>PKF</a:t>
                      </a:r>
                    </a:p>
                  </a:txBody>
                  <a:tcPr anchor="ctr">
                    <a:solidFill>
                      <a:schemeClr val="accent1">
                        <a:lumMod val="40000"/>
                        <a:lumOff val="60000"/>
                      </a:schemeClr>
                    </a:solidFill>
                  </a:tcPr>
                </a:tc>
                <a:tc>
                  <a:txBody>
                    <a:bodyPr/>
                    <a:lstStyle/>
                    <a:p>
                      <a:pPr algn="ctr"/>
                      <a:r>
                        <a:rPr lang="en-US" sz="1600" dirty="0"/>
                        <a:t>X</a:t>
                      </a:r>
                    </a:p>
                  </a:txBody>
                  <a:tcPr anchor="ctr">
                    <a:solidFill>
                      <a:schemeClr val="accent1">
                        <a:lumMod val="40000"/>
                        <a:lumOff val="60000"/>
                      </a:schemeClr>
                    </a:solidFill>
                  </a:tcPr>
                </a:tc>
                <a:tc>
                  <a:txBody>
                    <a:bodyPr/>
                    <a:lstStyle/>
                    <a:p>
                      <a:pPr algn="ctr"/>
                      <a:endParaRPr lang="en-US" sz="1600" dirty="0"/>
                    </a:p>
                  </a:txBody>
                  <a:tcPr anchor="ctr">
                    <a:solidFill>
                      <a:schemeClr val="accent1">
                        <a:lumMod val="40000"/>
                        <a:lumOff val="60000"/>
                      </a:schemeClr>
                    </a:solidFill>
                  </a:tcPr>
                </a:tc>
                <a:tc>
                  <a:txBody>
                    <a:bodyPr/>
                    <a:lstStyle/>
                    <a:p>
                      <a:pPr algn="ctr"/>
                      <a:r>
                        <a:rPr lang="en-US" sz="1600" dirty="0"/>
                        <a:t>Required</a:t>
                      </a:r>
                    </a:p>
                  </a:txBody>
                  <a:tcPr anchor="ctr">
                    <a:solidFill>
                      <a:schemeClr val="accent1">
                        <a:lumMod val="40000"/>
                        <a:lumOff val="60000"/>
                      </a:schemeClr>
                    </a:solidFill>
                  </a:tcPr>
                </a:tc>
                <a:extLst>
                  <a:ext uri="{0D108BD9-81ED-4DB2-BD59-A6C34878D82A}">
                    <a16:rowId xmlns:a16="http://schemas.microsoft.com/office/drawing/2014/main" val="288415239"/>
                  </a:ext>
                </a:extLst>
              </a:tr>
              <a:tr h="1104118">
                <a:tc>
                  <a:txBody>
                    <a:bodyPr/>
                    <a:lstStyle/>
                    <a:p>
                      <a:r>
                        <a:rPr lang="en-US" sz="1400" b="1" kern="1200" dirty="0">
                          <a:solidFill>
                            <a:schemeClr val="dk1"/>
                          </a:solidFill>
                          <a:effectLst/>
                        </a:rPr>
                        <a:t>New full-day placements </a:t>
                      </a:r>
                      <a:r>
                        <a:rPr lang="en-US" sz="1400" kern="1200" dirty="0">
                          <a:solidFill>
                            <a:schemeClr val="dk1"/>
                          </a:solidFill>
                          <a:effectLst/>
                        </a:rPr>
                        <a:t>funded by Statewide Universal Full-day Prekindergarten (SUFDPK)</a:t>
                      </a:r>
                    </a:p>
                    <a:p>
                      <a:r>
                        <a:rPr lang="en-US" sz="1400" b="1" kern="1200" dirty="0">
                          <a:solidFill>
                            <a:schemeClr val="dk1"/>
                          </a:solidFill>
                          <a:effectLst/>
                        </a:rPr>
                        <a:t>Associated Project Codes for Districts:</a:t>
                      </a:r>
                    </a:p>
                    <a:p>
                      <a:pPr marL="285750" indent="-119063">
                        <a:buFont typeface="Arial" panose="020B0604020202020204" pitchFamily="34" charset="0"/>
                        <a:buChar char="•"/>
                      </a:pPr>
                      <a:r>
                        <a:rPr lang="en-US" sz="1400" kern="1200" dirty="0">
                          <a:solidFill>
                            <a:schemeClr val="dk1"/>
                          </a:solidFill>
                          <a:effectLst/>
                          <a:highlight>
                            <a:srgbClr val="FFFF00"/>
                          </a:highlight>
                        </a:rPr>
                        <a:t>0545-24-XXXX</a:t>
                      </a:r>
                    </a:p>
                    <a:p>
                      <a:pPr marL="285750" indent="-119063">
                        <a:buFont typeface="Arial" panose="020B0604020202020204" pitchFamily="34" charset="0"/>
                        <a:buChar char="•"/>
                      </a:pPr>
                      <a:r>
                        <a:rPr lang="en-US" sz="1400" kern="1200" dirty="0">
                          <a:solidFill>
                            <a:schemeClr val="dk1"/>
                          </a:solidFill>
                          <a:effectLst/>
                        </a:rPr>
                        <a:t>5875-24-XXXX</a:t>
                      </a:r>
                    </a:p>
                    <a:p>
                      <a:pPr marL="285750" indent="-119063">
                        <a:buFont typeface="Arial" panose="020B0604020202020204" pitchFamily="34" charset="0"/>
                        <a:buChar char="•"/>
                      </a:pPr>
                      <a:r>
                        <a:rPr lang="en-US" sz="1400" kern="1200" dirty="0">
                          <a:solidFill>
                            <a:schemeClr val="tx1">
                              <a:lumMod val="50000"/>
                              <a:lumOff val="50000"/>
                            </a:schemeClr>
                          </a:solidFill>
                          <a:effectLst/>
                        </a:rPr>
                        <a:t>0546-24-XXXX</a:t>
                      </a:r>
                      <a:endParaRPr lang="en-US" sz="1400" dirty="0">
                        <a:solidFill>
                          <a:schemeClr val="tx1">
                            <a:lumMod val="50000"/>
                            <a:lumOff val="50000"/>
                          </a:schemeClr>
                        </a:solidFill>
                      </a:endParaRPr>
                    </a:p>
                  </a:txBody>
                  <a:tcPr>
                    <a:solidFill>
                      <a:schemeClr val="accent1">
                        <a:lumMod val="20000"/>
                        <a:lumOff val="80000"/>
                      </a:schemeClr>
                    </a:solidFill>
                  </a:tcPr>
                </a:tc>
                <a:tc>
                  <a:txBody>
                    <a:bodyPr/>
                    <a:lstStyle/>
                    <a:p>
                      <a:pPr algn="ctr"/>
                      <a:r>
                        <a:rPr lang="en-US" sz="1600" dirty="0"/>
                        <a:t>PKF</a:t>
                      </a:r>
                    </a:p>
                  </a:txBody>
                  <a:tcPr anchor="ctr">
                    <a:solidFill>
                      <a:schemeClr val="accent1">
                        <a:lumMod val="20000"/>
                        <a:lumOff val="80000"/>
                      </a:schemeClr>
                    </a:solidFill>
                  </a:tcPr>
                </a:tc>
                <a:tc>
                  <a:txBody>
                    <a:bodyPr/>
                    <a:lstStyle/>
                    <a:p>
                      <a:pPr algn="ctr"/>
                      <a:endParaRPr lang="en-US" sz="1600" dirty="0"/>
                    </a:p>
                  </a:txBody>
                  <a:tcPr anchor="ctr">
                    <a:solidFill>
                      <a:schemeClr val="accent1">
                        <a:lumMod val="20000"/>
                        <a:lumOff val="80000"/>
                      </a:schemeClr>
                    </a:solidFill>
                  </a:tcPr>
                </a:tc>
                <a:tc>
                  <a:txBody>
                    <a:bodyPr/>
                    <a:lstStyle/>
                    <a:p>
                      <a:pPr algn="ctr"/>
                      <a:r>
                        <a:rPr lang="en-US" sz="1600" dirty="0"/>
                        <a:t>X</a:t>
                      </a:r>
                    </a:p>
                  </a:txBody>
                  <a:tcPr anchor="ctr">
                    <a:solidFill>
                      <a:schemeClr val="accent1">
                        <a:lumMod val="20000"/>
                        <a:lumOff val="80000"/>
                      </a:schemeClr>
                    </a:solidFill>
                  </a:tcPr>
                </a:tc>
                <a:tc>
                  <a:txBody>
                    <a:bodyPr/>
                    <a:lstStyle/>
                    <a:p>
                      <a:pPr algn="ctr"/>
                      <a:r>
                        <a:rPr lang="en-US" sz="1600" dirty="0"/>
                        <a:t>Not Required</a:t>
                      </a:r>
                    </a:p>
                  </a:txBody>
                  <a:tcPr anchor="ctr">
                    <a:solidFill>
                      <a:schemeClr val="accent1">
                        <a:lumMod val="20000"/>
                        <a:lumOff val="80000"/>
                      </a:schemeClr>
                    </a:solidFill>
                  </a:tcPr>
                </a:tc>
                <a:extLst>
                  <a:ext uri="{0D108BD9-81ED-4DB2-BD59-A6C34878D82A}">
                    <a16:rowId xmlns:a16="http://schemas.microsoft.com/office/drawing/2014/main" val="3687526381"/>
                  </a:ext>
                </a:extLst>
              </a:tr>
            </a:tbl>
          </a:graphicData>
        </a:graphic>
      </p:graphicFrame>
      <p:sp>
        <p:nvSpPr>
          <p:cNvPr id="13" name="TextBox 12">
            <a:extLst>
              <a:ext uri="{FF2B5EF4-FFF2-40B4-BE49-F238E27FC236}">
                <a16:creationId xmlns:a16="http://schemas.microsoft.com/office/drawing/2014/main" id="{8F6FEF89-0D5F-C3F8-4F1F-6296BF8F0A5B}"/>
              </a:ext>
            </a:extLst>
          </p:cNvPr>
          <p:cNvSpPr txBox="1"/>
          <p:nvPr/>
        </p:nvSpPr>
        <p:spPr>
          <a:xfrm>
            <a:off x="265471" y="6032845"/>
            <a:ext cx="11491100" cy="338554"/>
          </a:xfrm>
          <a:prstGeom prst="rect">
            <a:avLst/>
          </a:prstGeom>
          <a:noFill/>
        </p:spPr>
        <p:txBody>
          <a:bodyPr wrap="square" rtlCol="0">
            <a:spAutoFit/>
          </a:bodyPr>
          <a:lstStyle/>
          <a:p>
            <a:r>
              <a:rPr lang="en-US" sz="1600" dirty="0">
                <a:hlinkClick r:id="rId2"/>
              </a:rPr>
              <a:t>https://www.nysed.gov/memo/early-learning/2023-2024-prek-child-counts-reporting-deadline-and-guidance-reporting-date-upk</a:t>
            </a:r>
            <a:endParaRPr lang="en-US" sz="1600" dirty="0"/>
          </a:p>
        </p:txBody>
      </p:sp>
    </p:spTree>
    <p:extLst>
      <p:ext uri="{BB962C8B-B14F-4D97-AF65-F5344CB8AC3E}">
        <p14:creationId xmlns:p14="http://schemas.microsoft.com/office/powerpoint/2010/main" val="1141514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0196807E-A1EB-F856-C99B-B552E0FBB91B}"/>
              </a:ext>
            </a:extLst>
          </p:cNvPr>
          <p:cNvGraphicFramePr>
            <a:graphicFrameLocks noGrp="1"/>
          </p:cNvGraphicFramePr>
          <p:nvPr>
            <p:ph idx="1"/>
            <p:extLst>
              <p:ext uri="{D42A27DB-BD31-4B8C-83A1-F6EECF244321}">
                <p14:modId xmlns:p14="http://schemas.microsoft.com/office/powerpoint/2010/main" val="2684787248"/>
              </p:ext>
            </p:extLst>
          </p:nvPr>
        </p:nvGraphicFramePr>
        <p:xfrm>
          <a:off x="487942" y="313556"/>
          <a:ext cx="11038310" cy="5120640"/>
        </p:xfrm>
        <a:graphic>
          <a:graphicData uri="http://schemas.openxmlformats.org/drawingml/2006/table">
            <a:tbl>
              <a:tblPr firstRow="1" bandRow="1">
                <a:tableStyleId>{5C22544A-7EE6-4342-B048-85BDC9FD1C3A}</a:tableStyleId>
              </a:tblPr>
              <a:tblGrid>
                <a:gridCol w="2207662">
                  <a:extLst>
                    <a:ext uri="{9D8B030D-6E8A-4147-A177-3AD203B41FA5}">
                      <a16:colId xmlns:a16="http://schemas.microsoft.com/office/drawing/2014/main" val="2253527306"/>
                    </a:ext>
                  </a:extLst>
                </a:gridCol>
                <a:gridCol w="2207662">
                  <a:extLst>
                    <a:ext uri="{9D8B030D-6E8A-4147-A177-3AD203B41FA5}">
                      <a16:colId xmlns:a16="http://schemas.microsoft.com/office/drawing/2014/main" val="3333317827"/>
                    </a:ext>
                  </a:extLst>
                </a:gridCol>
                <a:gridCol w="2207662">
                  <a:extLst>
                    <a:ext uri="{9D8B030D-6E8A-4147-A177-3AD203B41FA5}">
                      <a16:colId xmlns:a16="http://schemas.microsoft.com/office/drawing/2014/main" val="3138498533"/>
                    </a:ext>
                  </a:extLst>
                </a:gridCol>
                <a:gridCol w="2207662">
                  <a:extLst>
                    <a:ext uri="{9D8B030D-6E8A-4147-A177-3AD203B41FA5}">
                      <a16:colId xmlns:a16="http://schemas.microsoft.com/office/drawing/2014/main" val="3434215772"/>
                    </a:ext>
                  </a:extLst>
                </a:gridCol>
                <a:gridCol w="2207662">
                  <a:extLst>
                    <a:ext uri="{9D8B030D-6E8A-4147-A177-3AD203B41FA5}">
                      <a16:colId xmlns:a16="http://schemas.microsoft.com/office/drawing/2014/main" val="4088567829"/>
                    </a:ext>
                  </a:extLst>
                </a:gridCol>
              </a:tblGrid>
              <a:tr h="370840">
                <a:tc>
                  <a:txBody>
                    <a:bodyPr/>
                    <a:lstStyle/>
                    <a:p>
                      <a:pPr algn="ctr"/>
                      <a:r>
                        <a:rPr lang="en-US" sz="1400" dirty="0"/>
                        <a:t>Universal Prekindergarten (State)</a:t>
                      </a:r>
                    </a:p>
                    <a:p>
                      <a:pPr algn="ctr"/>
                      <a:endParaRPr lang="en-US" sz="1400" dirty="0"/>
                    </a:p>
                  </a:txBody>
                  <a:tcPr>
                    <a:solidFill>
                      <a:schemeClr val="accent6">
                        <a:lumMod val="75000"/>
                      </a:schemeClr>
                    </a:solidFill>
                  </a:tcPr>
                </a:tc>
                <a:tc>
                  <a:txBody>
                    <a:bodyPr/>
                    <a:lstStyle/>
                    <a:p>
                      <a:pPr algn="ctr"/>
                      <a:r>
                        <a:rPr lang="en-US" sz="1400" dirty="0"/>
                        <a:t>Statewide Universal Full-day Prekindergarten</a:t>
                      </a:r>
                    </a:p>
                    <a:p>
                      <a:pPr algn="ctr"/>
                      <a:endParaRPr lang="en-US" sz="1400" dirty="0"/>
                    </a:p>
                  </a:txBody>
                  <a:tcPr>
                    <a:solidFill>
                      <a:schemeClr val="accent6">
                        <a:lumMod val="75000"/>
                      </a:schemeClr>
                    </a:solidFill>
                  </a:tcPr>
                </a:tc>
                <a:tc>
                  <a:txBody>
                    <a:bodyPr/>
                    <a:lstStyle/>
                    <a:p>
                      <a:pPr algn="ctr"/>
                      <a:r>
                        <a:rPr lang="en-US" sz="1400" dirty="0"/>
                        <a:t>Universal Prekindergarten</a:t>
                      </a:r>
                    </a:p>
                    <a:p>
                      <a:pPr algn="ctr"/>
                      <a:r>
                        <a:rPr lang="en-US" sz="1400" dirty="0"/>
                        <a:t>(Federal)</a:t>
                      </a:r>
                    </a:p>
                    <a:p>
                      <a:pPr algn="ctr"/>
                      <a:endParaRPr lang="en-US" sz="1400" dirty="0"/>
                    </a:p>
                  </a:txBody>
                  <a:tcPr>
                    <a:solidFill>
                      <a:schemeClr val="accent6">
                        <a:lumMod val="75000"/>
                      </a:schemeClr>
                    </a:solidFill>
                  </a:tcPr>
                </a:tc>
                <a:tc>
                  <a:txBody>
                    <a:bodyPr/>
                    <a:lstStyle/>
                    <a:p>
                      <a:pPr algn="ctr"/>
                      <a:r>
                        <a:rPr lang="en-US" sz="1400" dirty="0"/>
                        <a:t>Universal Prekindergarten Expansion Grant for New Full-Day Placements for 4-Year-Old Students</a:t>
                      </a:r>
                    </a:p>
                    <a:p>
                      <a:pPr algn="ctr"/>
                      <a:endParaRPr lang="en-US" sz="1400" dirty="0"/>
                    </a:p>
                  </a:txBody>
                  <a:tcPr>
                    <a:solidFill>
                      <a:schemeClr val="accent6">
                        <a:lumMod val="75000"/>
                      </a:schemeClr>
                    </a:solidFill>
                  </a:tcPr>
                </a:tc>
                <a:tc>
                  <a:txBody>
                    <a:bodyPr/>
                    <a:lstStyle/>
                    <a:p>
                      <a:pPr algn="ctr"/>
                      <a:r>
                        <a:rPr lang="en-US" sz="1400" dirty="0">
                          <a:solidFill>
                            <a:schemeClr val="bg1">
                              <a:lumMod val="85000"/>
                            </a:schemeClr>
                          </a:solidFill>
                        </a:rPr>
                        <a:t>Universal Prekindergarten Expansion Grant for New Full-Day &amp; Half-Day to Full-Day Placements for 4-Year-Old Students</a:t>
                      </a:r>
                    </a:p>
                    <a:p>
                      <a:pPr algn="ctr"/>
                      <a:endParaRPr lang="en-US" sz="1400" dirty="0">
                        <a:solidFill>
                          <a:schemeClr val="tx1">
                            <a:lumMod val="50000"/>
                            <a:lumOff val="50000"/>
                          </a:schemeClr>
                        </a:solidFill>
                      </a:endParaRPr>
                    </a:p>
                  </a:txBody>
                  <a:tcPr>
                    <a:solidFill>
                      <a:schemeClr val="accent6">
                        <a:lumMod val="75000"/>
                      </a:schemeClr>
                    </a:solidFill>
                  </a:tcPr>
                </a:tc>
                <a:extLst>
                  <a:ext uri="{0D108BD9-81ED-4DB2-BD59-A6C34878D82A}">
                    <a16:rowId xmlns:a16="http://schemas.microsoft.com/office/drawing/2014/main" val="272444929"/>
                  </a:ext>
                </a:extLst>
              </a:tr>
              <a:tr h="148726">
                <a:tc>
                  <a:txBody>
                    <a:bodyPr/>
                    <a:lstStyle/>
                    <a:p>
                      <a:pPr algn="ctr"/>
                      <a:r>
                        <a:rPr lang="en-US" sz="1400" b="1" dirty="0"/>
                        <a:t>UPK </a:t>
                      </a:r>
                    </a:p>
                    <a:p>
                      <a:pPr algn="ctr"/>
                      <a:r>
                        <a:rPr lang="en-US" sz="1400" b="1" dirty="0"/>
                        <a:t>Project #: 0409-24</a:t>
                      </a:r>
                    </a:p>
                  </a:txBody>
                  <a:tcPr>
                    <a:solidFill>
                      <a:schemeClr val="accent6">
                        <a:lumMod val="60000"/>
                        <a:lumOff val="40000"/>
                      </a:schemeClr>
                    </a:solidFill>
                  </a:tcPr>
                </a:tc>
                <a:tc>
                  <a:txBody>
                    <a:bodyPr/>
                    <a:lstStyle/>
                    <a:p>
                      <a:pPr algn="ctr"/>
                      <a:r>
                        <a:rPr lang="en-US" sz="1400" b="1" dirty="0"/>
                        <a:t>*SUFDPK</a:t>
                      </a:r>
                    </a:p>
                    <a:p>
                      <a:pPr algn="ctr"/>
                      <a:r>
                        <a:rPr lang="en-US" sz="1400" b="1" dirty="0"/>
                        <a:t>Project #: 0545-24</a:t>
                      </a:r>
                    </a:p>
                  </a:txBody>
                  <a:tcPr>
                    <a:solidFill>
                      <a:schemeClr val="accent6">
                        <a:lumMod val="60000"/>
                        <a:lumOff val="40000"/>
                      </a:schemeClr>
                    </a:solidFill>
                  </a:tcPr>
                </a:tc>
                <a:tc>
                  <a:txBody>
                    <a:bodyPr/>
                    <a:lstStyle/>
                    <a:p>
                      <a:pPr algn="ctr"/>
                      <a:r>
                        <a:rPr lang="en-US" sz="1400" b="1" dirty="0"/>
                        <a:t>UPK</a:t>
                      </a:r>
                    </a:p>
                    <a:p>
                      <a:pPr algn="ctr"/>
                      <a:r>
                        <a:rPr lang="en-US" sz="1400" b="1" dirty="0"/>
                        <a:t>Project # : 5870-24</a:t>
                      </a:r>
                    </a:p>
                  </a:txBody>
                  <a:tcPr>
                    <a:solidFill>
                      <a:schemeClr val="accent6">
                        <a:lumMod val="60000"/>
                        <a:lumOff val="40000"/>
                      </a:schemeClr>
                    </a:solidFill>
                  </a:tcPr>
                </a:tc>
                <a:tc>
                  <a:txBody>
                    <a:bodyPr/>
                    <a:lstStyle/>
                    <a:p>
                      <a:pPr algn="ctr"/>
                      <a:r>
                        <a:rPr lang="en-US" sz="1400" b="1" dirty="0"/>
                        <a:t>SUFDPK</a:t>
                      </a:r>
                    </a:p>
                    <a:p>
                      <a:pPr algn="ctr"/>
                      <a:r>
                        <a:rPr lang="en-US" sz="1400" b="1" dirty="0"/>
                        <a:t>Project # : 5875-24</a:t>
                      </a:r>
                    </a:p>
                  </a:txBody>
                  <a:tcPr>
                    <a:solidFill>
                      <a:schemeClr val="accent6">
                        <a:lumMod val="60000"/>
                        <a:lumOff val="40000"/>
                      </a:schemeClr>
                    </a:solidFill>
                  </a:tcPr>
                </a:tc>
                <a:tc>
                  <a:txBody>
                    <a:bodyPr/>
                    <a:lstStyle/>
                    <a:p>
                      <a:pPr algn="ctr"/>
                      <a:r>
                        <a:rPr lang="en-US" sz="1400" b="1" dirty="0">
                          <a:solidFill>
                            <a:schemeClr val="tx1">
                              <a:lumMod val="50000"/>
                              <a:lumOff val="50000"/>
                            </a:schemeClr>
                          </a:solidFill>
                        </a:rPr>
                        <a:t>SUFDPK</a:t>
                      </a:r>
                    </a:p>
                    <a:p>
                      <a:pPr algn="ctr"/>
                      <a:r>
                        <a:rPr lang="en-US" sz="1400" b="1" dirty="0">
                          <a:solidFill>
                            <a:schemeClr val="tx1">
                              <a:lumMod val="50000"/>
                              <a:lumOff val="50000"/>
                            </a:schemeClr>
                          </a:solidFill>
                        </a:rPr>
                        <a:t>Project # : 0546-24</a:t>
                      </a:r>
                    </a:p>
                  </a:txBody>
                  <a:tcPr>
                    <a:solidFill>
                      <a:schemeClr val="accent6">
                        <a:lumMod val="60000"/>
                        <a:lumOff val="40000"/>
                      </a:schemeClr>
                    </a:solidFill>
                  </a:tcPr>
                </a:tc>
                <a:extLst>
                  <a:ext uri="{0D108BD9-81ED-4DB2-BD59-A6C34878D82A}">
                    <a16:rowId xmlns:a16="http://schemas.microsoft.com/office/drawing/2014/main" val="1073249688"/>
                  </a:ext>
                </a:extLst>
              </a:tr>
              <a:tr h="1487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902 UPK</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990 Other PreK/902 UPK</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902 UPK</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990 – Other PreK</a:t>
                      </a:r>
                    </a:p>
                  </a:txBody>
                  <a:tcPr>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schemeClr val="tx1">
                              <a:lumMod val="50000"/>
                              <a:lumOff val="50000"/>
                            </a:schemeClr>
                          </a:solidFill>
                        </a:rPr>
                        <a:t>990 – Other PreK</a:t>
                      </a:r>
                    </a:p>
                  </a:txBody>
                  <a:tcPr>
                    <a:solidFill>
                      <a:schemeClr val="accent6">
                        <a:lumMod val="60000"/>
                        <a:lumOff val="40000"/>
                      </a:schemeClr>
                    </a:solidFill>
                  </a:tcPr>
                </a:tc>
                <a:extLst>
                  <a:ext uri="{0D108BD9-81ED-4DB2-BD59-A6C34878D82A}">
                    <a16:rowId xmlns:a16="http://schemas.microsoft.com/office/drawing/2014/main" val="3976437703"/>
                  </a:ext>
                </a:extLst>
              </a:tr>
              <a:tr h="370840">
                <a:tc>
                  <a:txBody>
                    <a:bodyPr/>
                    <a:lstStyle/>
                    <a:p>
                      <a:pPr marL="285750" indent="-285750">
                        <a:buFont typeface="Arial" panose="020B0604020202020204" pitchFamily="34" charset="0"/>
                        <a:buChar char="•"/>
                      </a:pPr>
                      <a:r>
                        <a:rPr lang="en-US" sz="1600" dirty="0"/>
                        <a:t>Allocations List</a:t>
                      </a:r>
                    </a:p>
                    <a:p>
                      <a:pPr marL="285750" indent="-285750">
                        <a:buFont typeface="Arial" panose="020B0604020202020204" pitchFamily="34" charset="0"/>
                        <a:buChar char="•"/>
                      </a:pPr>
                      <a:r>
                        <a:rPr lang="en-US" sz="1600" dirty="0"/>
                        <a:t>3 &amp; 4-year-old students</a:t>
                      </a:r>
                    </a:p>
                    <a:p>
                      <a:pPr marL="285750" indent="-285750">
                        <a:buFont typeface="Arial" panose="020B0604020202020204" pitchFamily="34" charset="0"/>
                        <a:buChar char="•"/>
                      </a:pPr>
                      <a:r>
                        <a:rPr lang="en-US" sz="1600" dirty="0"/>
                        <a:t>Half-Day or Full-Day</a:t>
                      </a:r>
                    </a:p>
                  </a:txBody>
                  <a:tcPr>
                    <a:solidFill>
                      <a:schemeClr val="accent6">
                        <a:lumMod val="40000"/>
                        <a:lumOff val="60000"/>
                      </a:schemeClr>
                    </a:solidFill>
                  </a:tcPr>
                </a:tc>
                <a:tc>
                  <a:txBody>
                    <a:bodyPr/>
                    <a:lstStyle/>
                    <a:p>
                      <a:pPr marL="285750" indent="-285750">
                        <a:buFont typeface="Arial" panose="020B0604020202020204" pitchFamily="34" charset="0"/>
                        <a:buChar char="•"/>
                      </a:pPr>
                      <a:r>
                        <a:rPr lang="en-US" sz="1800" dirty="0"/>
                        <a:t>Grant Award Chart </a:t>
                      </a:r>
                    </a:p>
                    <a:p>
                      <a:pPr marL="285750" indent="-285750">
                        <a:buFont typeface="Arial" panose="020B0604020202020204" pitchFamily="34" charset="0"/>
                        <a:buChar char="•"/>
                      </a:pPr>
                      <a:r>
                        <a:rPr lang="en-US" sz="1800" dirty="0"/>
                        <a:t>4-year-old students</a:t>
                      </a:r>
                    </a:p>
                    <a:p>
                      <a:pPr marL="285750" indent="-285750">
                        <a:buFont typeface="Arial" panose="020B0604020202020204" pitchFamily="34" charset="0"/>
                        <a:buChar char="•"/>
                      </a:pPr>
                      <a:r>
                        <a:rPr lang="en-US" sz="1800" dirty="0"/>
                        <a:t>New Full-Day - 990 </a:t>
                      </a:r>
                    </a:p>
                    <a:p>
                      <a:pPr marL="285750" indent="-285750">
                        <a:buFont typeface="Arial" panose="020B0604020202020204" pitchFamily="34" charset="0"/>
                        <a:buChar char="•"/>
                      </a:pPr>
                      <a:r>
                        <a:rPr lang="en-US" sz="1800" dirty="0"/>
                        <a:t>Conversion Slots - 902</a:t>
                      </a:r>
                    </a:p>
                  </a:txBody>
                  <a:tcPr>
                    <a:solidFill>
                      <a:schemeClr val="accent6">
                        <a:lumMod val="40000"/>
                        <a:lumOff val="60000"/>
                      </a:schemeClr>
                    </a:solidFill>
                  </a:tcPr>
                </a:tc>
                <a:tc>
                  <a:txBody>
                    <a:bodyPr/>
                    <a:lstStyle/>
                    <a:p>
                      <a:pPr marL="285750" indent="-285750">
                        <a:buFont typeface="Arial" panose="020B0604020202020204" pitchFamily="34" charset="0"/>
                        <a:buChar char="•"/>
                      </a:pPr>
                      <a:r>
                        <a:rPr lang="en-US" sz="1600" dirty="0"/>
                        <a:t>Allocations List</a:t>
                      </a:r>
                    </a:p>
                    <a:p>
                      <a:pPr marL="285750" indent="-285750">
                        <a:buFont typeface="Arial" panose="020B0604020202020204" pitchFamily="34" charset="0"/>
                        <a:buChar char="•"/>
                      </a:pPr>
                      <a:r>
                        <a:rPr lang="en-US" sz="1600" dirty="0"/>
                        <a:t>4-year-old students</a:t>
                      </a:r>
                    </a:p>
                    <a:p>
                      <a:pPr marL="285750" indent="-285750">
                        <a:buFont typeface="Arial" panose="020B0604020202020204" pitchFamily="34" charset="0"/>
                        <a:buChar char="•"/>
                      </a:pPr>
                      <a:r>
                        <a:rPr lang="en-US" sz="1600" dirty="0"/>
                        <a:t>Full-Day Only</a:t>
                      </a:r>
                    </a:p>
                  </a:txBody>
                  <a:tcPr>
                    <a:solidFill>
                      <a:schemeClr val="accent6">
                        <a:lumMod val="40000"/>
                        <a:lumOff val="60000"/>
                      </a:schemeClr>
                    </a:solidFill>
                  </a:tcPr>
                </a:tc>
                <a:tc>
                  <a:txBody>
                    <a:bodyPr/>
                    <a:lstStyle/>
                    <a:p>
                      <a:pPr marL="285750" indent="-285750">
                        <a:buFont typeface="Arial" panose="020B0604020202020204" pitchFamily="34" charset="0"/>
                        <a:buChar char="•"/>
                      </a:pPr>
                      <a:r>
                        <a:rPr lang="en-US" sz="1600" dirty="0"/>
                        <a:t>Grant Award List 4-year-old students</a:t>
                      </a:r>
                    </a:p>
                    <a:p>
                      <a:pPr marL="285750" indent="-285750">
                        <a:buFont typeface="Arial" panose="020B0604020202020204" pitchFamily="34" charset="0"/>
                        <a:buChar char="•"/>
                      </a:pPr>
                      <a:r>
                        <a:rPr lang="en-US" sz="1600" dirty="0"/>
                        <a:t>Full-Day Only</a:t>
                      </a:r>
                    </a:p>
                  </a:txBody>
                  <a:tcPr>
                    <a:solidFill>
                      <a:schemeClr val="accent6">
                        <a:lumMod val="40000"/>
                        <a:lumOff val="60000"/>
                      </a:schemeClr>
                    </a:solidFill>
                  </a:tcPr>
                </a:tc>
                <a:tc>
                  <a:txBody>
                    <a:bodyPr/>
                    <a:lstStyle/>
                    <a:p>
                      <a:pPr marL="285750" indent="-285750">
                        <a:buFont typeface="Arial" panose="020B0604020202020204" pitchFamily="34" charset="0"/>
                        <a:buChar char="•"/>
                      </a:pPr>
                      <a:r>
                        <a:rPr lang="en-US" sz="1600" dirty="0">
                          <a:solidFill>
                            <a:schemeClr val="tx1">
                              <a:lumMod val="50000"/>
                              <a:lumOff val="50000"/>
                            </a:schemeClr>
                          </a:solidFill>
                        </a:rPr>
                        <a:t>Grant Award List</a:t>
                      </a:r>
                    </a:p>
                    <a:p>
                      <a:pPr marL="285750" indent="-285750">
                        <a:buFont typeface="Arial" panose="020B0604020202020204" pitchFamily="34" charset="0"/>
                        <a:buChar char="•"/>
                      </a:pPr>
                      <a:r>
                        <a:rPr lang="en-US" sz="1600" dirty="0">
                          <a:solidFill>
                            <a:schemeClr val="tx1">
                              <a:lumMod val="50000"/>
                              <a:lumOff val="50000"/>
                            </a:schemeClr>
                          </a:solidFill>
                        </a:rPr>
                        <a:t>4-year-old students</a:t>
                      </a:r>
                    </a:p>
                    <a:p>
                      <a:pPr marL="285750" indent="-285750">
                        <a:buFont typeface="Arial" panose="020B0604020202020204" pitchFamily="34" charset="0"/>
                        <a:buChar char="•"/>
                      </a:pPr>
                      <a:r>
                        <a:rPr lang="en-US" sz="1600" dirty="0">
                          <a:solidFill>
                            <a:schemeClr val="tx1">
                              <a:lumMod val="50000"/>
                              <a:lumOff val="50000"/>
                            </a:schemeClr>
                          </a:solidFill>
                        </a:rPr>
                        <a:t>Full-Day Only </a:t>
                      </a:r>
                      <a:r>
                        <a:rPr lang="en-US" sz="1400" dirty="0">
                          <a:solidFill>
                            <a:schemeClr val="tx1">
                              <a:lumMod val="50000"/>
                              <a:lumOff val="50000"/>
                            </a:schemeClr>
                          </a:solidFill>
                        </a:rPr>
                        <a:t>(provided by conversion slots and/or new full-day slots)</a:t>
                      </a:r>
                      <a:endParaRPr lang="en-US" sz="1600" dirty="0">
                        <a:solidFill>
                          <a:schemeClr val="tx1">
                            <a:lumMod val="50000"/>
                            <a:lumOff val="50000"/>
                          </a:schemeClr>
                        </a:solidFill>
                      </a:endParaRPr>
                    </a:p>
                  </a:txBody>
                  <a:tcPr>
                    <a:solidFill>
                      <a:schemeClr val="accent6">
                        <a:lumMod val="40000"/>
                        <a:lumOff val="60000"/>
                      </a:schemeClr>
                    </a:solidFill>
                  </a:tcPr>
                </a:tc>
                <a:extLst>
                  <a:ext uri="{0D108BD9-81ED-4DB2-BD59-A6C34878D82A}">
                    <a16:rowId xmlns:a16="http://schemas.microsoft.com/office/drawing/2014/main" val="3339253332"/>
                  </a:ext>
                </a:extLst>
              </a:tr>
              <a:tr h="370840">
                <a:tc gridSpan="5">
                  <a:txBody>
                    <a:bodyPr/>
                    <a:lstStyle/>
                    <a:p>
                      <a:pPr marL="0" indent="0" algn="l">
                        <a:buFont typeface="Arial" panose="020B0604020202020204" pitchFamily="34" charset="0"/>
                        <a:buNone/>
                      </a:pPr>
                      <a:r>
                        <a:rPr lang="en-US" sz="1800" kern="1200" dirty="0">
                          <a:solidFill>
                            <a:schemeClr val="dk1"/>
                          </a:solidFill>
                          <a:effectLst/>
                          <a:latin typeface="+mn-lt"/>
                          <a:ea typeface="+mn-ea"/>
                          <a:cs typeface="+mn-cs"/>
                        </a:rPr>
                        <a:t>*Students funded as SUFDPK (Project 0545) whose </a:t>
                      </a:r>
                      <a:r>
                        <a:rPr lang="en-US" sz="1800" kern="1200" dirty="0">
                          <a:solidFill>
                            <a:schemeClr val="bg1"/>
                          </a:solidFill>
                          <a:effectLst/>
                          <a:latin typeface="+mn-lt"/>
                          <a:ea typeface="+mn-ea"/>
                          <a:cs typeface="+mn-cs"/>
                        </a:rPr>
                        <a:t>½ day UPK placement has been converted to full day </a:t>
                      </a:r>
                      <a:r>
                        <a:rPr lang="en-US" sz="1800" kern="1200" dirty="0">
                          <a:solidFill>
                            <a:schemeClr val="dk1"/>
                          </a:solidFill>
                          <a:effectLst/>
                          <a:latin typeface="+mn-lt"/>
                          <a:ea typeface="+mn-ea"/>
                          <a:cs typeface="+mn-cs"/>
                        </a:rPr>
                        <a:t>should be reported in SIRS as </a:t>
                      </a:r>
                      <a:r>
                        <a:rPr lang="en-US" sz="1800" kern="1200" dirty="0">
                          <a:solidFill>
                            <a:schemeClr val="bg1"/>
                          </a:solidFill>
                          <a:effectLst/>
                          <a:latin typeface="+mn-lt"/>
                          <a:ea typeface="+mn-ea"/>
                          <a:cs typeface="+mn-cs"/>
                        </a:rPr>
                        <a:t>902</a:t>
                      </a:r>
                      <a:r>
                        <a:rPr lang="en-US" sz="1800" kern="1200" dirty="0">
                          <a:solidFill>
                            <a:schemeClr val="dk1"/>
                          </a:solidFill>
                          <a:effectLst/>
                          <a:latin typeface="+mn-lt"/>
                          <a:ea typeface="+mn-ea"/>
                          <a:cs typeface="+mn-cs"/>
                        </a:rPr>
                        <a:t> while students funded as SUFDPK (Project 0545) for </a:t>
                      </a:r>
                      <a:r>
                        <a:rPr lang="en-US" sz="1800" kern="1200" dirty="0">
                          <a:solidFill>
                            <a:srgbClr val="FFC000"/>
                          </a:solidFill>
                          <a:effectLst/>
                          <a:latin typeface="+mn-lt"/>
                          <a:ea typeface="+mn-ea"/>
                          <a:cs typeface="+mn-cs"/>
                        </a:rPr>
                        <a:t>new full day slots </a:t>
                      </a:r>
                      <a:r>
                        <a:rPr lang="en-US" sz="1800" kern="1200" dirty="0">
                          <a:solidFill>
                            <a:schemeClr val="dk1"/>
                          </a:solidFill>
                          <a:effectLst/>
                          <a:latin typeface="+mn-lt"/>
                          <a:ea typeface="+mn-ea"/>
                          <a:cs typeface="+mn-cs"/>
                        </a:rPr>
                        <a:t>should be reported in SIRS as </a:t>
                      </a:r>
                      <a:r>
                        <a:rPr lang="en-US" sz="1800" kern="1200" dirty="0">
                          <a:solidFill>
                            <a:srgbClr val="FFC000"/>
                          </a:solidFill>
                          <a:effectLst/>
                          <a:latin typeface="+mn-lt"/>
                          <a:ea typeface="+mn-ea"/>
                          <a:cs typeface="+mn-cs"/>
                        </a:rPr>
                        <a:t>990</a:t>
                      </a:r>
                      <a:endParaRPr lang="en-US" sz="1400" dirty="0">
                        <a:solidFill>
                          <a:srgbClr val="FFC000"/>
                        </a:solidFill>
                      </a:endParaRPr>
                    </a:p>
                  </a:txBody>
                  <a:tcPr>
                    <a:solidFill>
                      <a:schemeClr val="accent6">
                        <a:lumMod val="75000"/>
                      </a:schemeClr>
                    </a:solidFill>
                  </a:tcPr>
                </a:tc>
                <a:tc hMerge="1">
                  <a:txBody>
                    <a:bodyPr/>
                    <a:lstStyle/>
                    <a:p>
                      <a:pPr marL="285750" indent="-285750">
                        <a:buFont typeface="Arial" panose="020B0604020202020204" pitchFamily="34" charset="0"/>
                        <a:buChar char="•"/>
                      </a:pPr>
                      <a:endParaRPr lang="en-US" sz="1600" dirty="0"/>
                    </a:p>
                  </a:txBody>
                  <a:tcPr>
                    <a:solidFill>
                      <a:schemeClr val="accent6">
                        <a:lumMod val="40000"/>
                        <a:lumOff val="60000"/>
                      </a:schemeClr>
                    </a:solidFill>
                  </a:tcPr>
                </a:tc>
                <a:tc hMerge="1">
                  <a:txBody>
                    <a:bodyPr/>
                    <a:lstStyle/>
                    <a:p>
                      <a:pPr marL="285750" indent="-285750">
                        <a:buFont typeface="Arial" panose="020B0604020202020204" pitchFamily="34" charset="0"/>
                        <a:buChar char="•"/>
                      </a:pPr>
                      <a:endParaRPr lang="en-US" sz="1600" dirty="0"/>
                    </a:p>
                  </a:txBody>
                  <a:tcPr>
                    <a:solidFill>
                      <a:schemeClr val="accent6">
                        <a:lumMod val="40000"/>
                        <a:lumOff val="60000"/>
                      </a:schemeClr>
                    </a:solidFill>
                  </a:tcPr>
                </a:tc>
                <a:tc hMerge="1">
                  <a:txBody>
                    <a:bodyPr/>
                    <a:lstStyle/>
                    <a:p>
                      <a:pPr marL="285750" indent="-285750">
                        <a:buFont typeface="Arial" panose="020B0604020202020204" pitchFamily="34" charset="0"/>
                        <a:buChar char="•"/>
                      </a:pPr>
                      <a:endParaRPr lang="en-US" sz="1600" dirty="0"/>
                    </a:p>
                  </a:txBody>
                  <a:tcPr>
                    <a:solidFill>
                      <a:schemeClr val="accent6">
                        <a:lumMod val="40000"/>
                        <a:lumOff val="60000"/>
                      </a:schemeClr>
                    </a:solidFill>
                  </a:tcPr>
                </a:tc>
                <a:tc hMerge="1">
                  <a:txBody>
                    <a:bodyPr/>
                    <a:lstStyle/>
                    <a:p>
                      <a:pPr marL="285750" indent="-285750">
                        <a:buFont typeface="Arial" panose="020B0604020202020204" pitchFamily="34" charset="0"/>
                        <a:buChar char="•"/>
                      </a:pPr>
                      <a:endParaRPr lang="en-US" sz="1600" dirty="0"/>
                    </a:p>
                  </a:txBody>
                  <a:tcPr>
                    <a:solidFill>
                      <a:schemeClr val="accent6">
                        <a:lumMod val="40000"/>
                        <a:lumOff val="60000"/>
                      </a:schemeClr>
                    </a:solidFill>
                  </a:tcPr>
                </a:tc>
                <a:extLst>
                  <a:ext uri="{0D108BD9-81ED-4DB2-BD59-A6C34878D82A}">
                    <a16:rowId xmlns:a16="http://schemas.microsoft.com/office/drawing/2014/main" val="3378561935"/>
                  </a:ext>
                </a:extLst>
              </a:tr>
            </a:tbl>
          </a:graphicData>
        </a:graphic>
      </p:graphicFrame>
      <p:sp>
        <p:nvSpPr>
          <p:cNvPr id="4" name="Footer Placeholder 3">
            <a:extLst>
              <a:ext uri="{FF2B5EF4-FFF2-40B4-BE49-F238E27FC236}">
                <a16:creationId xmlns:a16="http://schemas.microsoft.com/office/drawing/2014/main" id="{395DFCAC-B3CF-E318-9D88-F7DAA871E46C}"/>
              </a:ext>
            </a:extLst>
          </p:cNvPr>
          <p:cNvSpPr>
            <a:spLocks noGrp="1"/>
          </p:cNvSpPr>
          <p:nvPr>
            <p:ph type="ftr" sz="quarter" idx="11"/>
          </p:nvPr>
        </p:nvSpPr>
        <p:spPr/>
        <p:txBody>
          <a:bodyPr/>
          <a:lstStyle/>
          <a:p>
            <a:r>
              <a:rPr lang="en-US"/>
              <a:t>Presented by Monroe accountability, Assessment, and Reporting Services</a:t>
            </a:r>
            <a:endParaRPr lang="en-US" dirty="0"/>
          </a:p>
        </p:txBody>
      </p:sp>
      <p:sp>
        <p:nvSpPr>
          <p:cNvPr id="5" name="Slide Number Placeholder 4">
            <a:extLst>
              <a:ext uri="{FF2B5EF4-FFF2-40B4-BE49-F238E27FC236}">
                <a16:creationId xmlns:a16="http://schemas.microsoft.com/office/drawing/2014/main" id="{AC141692-C913-7497-9BA0-776573E6873C}"/>
              </a:ext>
            </a:extLst>
          </p:cNvPr>
          <p:cNvSpPr>
            <a:spLocks noGrp="1"/>
          </p:cNvSpPr>
          <p:nvPr>
            <p:ph type="sldNum" sz="quarter" idx="12"/>
          </p:nvPr>
        </p:nvSpPr>
        <p:spPr/>
        <p:txBody>
          <a:bodyPr/>
          <a:lstStyle/>
          <a:p>
            <a:fld id="{79BEEAAF-1A8E-40BF-9D75-11EBA8421C04}" type="slidenum">
              <a:rPr lang="en-US" smtClean="0"/>
              <a:t>8</a:t>
            </a:fld>
            <a:endParaRPr lang="en-US"/>
          </a:p>
        </p:txBody>
      </p:sp>
      <p:sp>
        <p:nvSpPr>
          <p:cNvPr id="7" name="TextBox 6">
            <a:extLst>
              <a:ext uri="{FF2B5EF4-FFF2-40B4-BE49-F238E27FC236}">
                <a16:creationId xmlns:a16="http://schemas.microsoft.com/office/drawing/2014/main" id="{3A27E4B8-B35B-EFEE-EA78-F224EBFDB875}"/>
              </a:ext>
            </a:extLst>
          </p:cNvPr>
          <p:cNvSpPr txBox="1"/>
          <p:nvPr/>
        </p:nvSpPr>
        <p:spPr>
          <a:xfrm>
            <a:off x="487942" y="5529046"/>
            <a:ext cx="11216640" cy="523220"/>
          </a:xfrm>
          <a:prstGeom prst="rect">
            <a:avLst/>
          </a:prstGeom>
          <a:noFill/>
        </p:spPr>
        <p:txBody>
          <a:bodyPr wrap="square" rtlCol="0">
            <a:spAutoFit/>
          </a:bodyPr>
          <a:lstStyle/>
          <a:p>
            <a:r>
              <a:rPr lang="en-US" sz="1400" dirty="0"/>
              <a:t>Handbook: </a:t>
            </a:r>
            <a:r>
              <a:rPr lang="en-US" sz="1400" dirty="0">
                <a:hlinkClick r:id="rId2"/>
              </a:rPr>
              <a:t>https://www.nysed.gov/sites/default/files/programs/early-learning/office-of-early-learning-fiscal-guidance-handbook-2022-2023.pdf</a:t>
            </a:r>
            <a:endParaRPr lang="en-US" sz="1400" dirty="0"/>
          </a:p>
          <a:p>
            <a:r>
              <a:rPr lang="en-US" sz="1400" dirty="0"/>
              <a:t>Lists &amp; Charts: </a:t>
            </a:r>
            <a:r>
              <a:rPr lang="en-US" sz="1400" dirty="0">
                <a:hlinkClick r:id="rId3"/>
              </a:rPr>
              <a:t>http://www.nysed.gov/early-learning/state-administered-prekindergarten-programs-allocations-and-financial-forms</a:t>
            </a:r>
            <a:endParaRPr lang="en-US" sz="1400" dirty="0"/>
          </a:p>
        </p:txBody>
      </p:sp>
    </p:spTree>
    <p:extLst>
      <p:ext uri="{BB962C8B-B14F-4D97-AF65-F5344CB8AC3E}">
        <p14:creationId xmlns:p14="http://schemas.microsoft.com/office/powerpoint/2010/main" val="406673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D4D697A-B981-F20C-F752-A561D75F602B}"/>
              </a:ext>
            </a:extLst>
          </p:cNvPr>
          <p:cNvSpPr>
            <a:spLocks noGrp="1"/>
          </p:cNvSpPr>
          <p:nvPr>
            <p:ph type="title"/>
          </p:nvPr>
        </p:nvSpPr>
        <p:spPr/>
        <p:txBody>
          <a:bodyPr/>
          <a:lstStyle/>
          <a:p>
            <a:r>
              <a:rPr lang="en-US" dirty="0"/>
              <a:t>Districts with 0409 and 5870 (code 902)</a:t>
            </a:r>
          </a:p>
        </p:txBody>
      </p:sp>
      <p:sp>
        <p:nvSpPr>
          <p:cNvPr id="8" name="Text Placeholder 7">
            <a:extLst>
              <a:ext uri="{FF2B5EF4-FFF2-40B4-BE49-F238E27FC236}">
                <a16:creationId xmlns:a16="http://schemas.microsoft.com/office/drawing/2014/main" id="{9E98B87C-C2CE-9402-4B34-E37D87388C27}"/>
              </a:ext>
            </a:extLst>
          </p:cNvPr>
          <p:cNvSpPr>
            <a:spLocks noGrp="1"/>
          </p:cNvSpPr>
          <p:nvPr>
            <p:ph type="body" idx="1"/>
          </p:nvPr>
        </p:nvSpPr>
        <p:spPr>
          <a:solidFill>
            <a:schemeClr val="accent5">
              <a:lumMod val="20000"/>
              <a:lumOff val="80000"/>
            </a:schemeClr>
          </a:solidFill>
          <a:ln>
            <a:solidFill>
              <a:schemeClr val="accent1"/>
            </a:solidFill>
          </a:ln>
        </p:spPr>
        <p:txBody>
          <a:bodyPr>
            <a:normAutofit/>
          </a:bodyPr>
          <a:lstStyle/>
          <a:p>
            <a:pPr algn="ctr"/>
            <a:r>
              <a:rPr lang="en-US" sz="2800" dirty="0"/>
              <a:t>UPK 0409</a:t>
            </a:r>
          </a:p>
        </p:txBody>
      </p:sp>
      <p:sp>
        <p:nvSpPr>
          <p:cNvPr id="9" name="Content Placeholder 8">
            <a:extLst>
              <a:ext uri="{FF2B5EF4-FFF2-40B4-BE49-F238E27FC236}">
                <a16:creationId xmlns:a16="http://schemas.microsoft.com/office/drawing/2014/main" id="{80B0F180-E253-69AB-075E-BC18DE828D57}"/>
              </a:ext>
            </a:extLst>
          </p:cNvPr>
          <p:cNvSpPr>
            <a:spLocks noGrp="1"/>
          </p:cNvSpPr>
          <p:nvPr>
            <p:ph sz="half" idx="2"/>
          </p:nvPr>
        </p:nvSpPr>
        <p:spPr>
          <a:ln>
            <a:solidFill>
              <a:schemeClr val="accent1"/>
            </a:solidFill>
          </a:ln>
        </p:spPr>
        <p:txBody>
          <a:bodyPr/>
          <a:lstStyle/>
          <a:p>
            <a:r>
              <a:rPr lang="en-US" dirty="0"/>
              <a:t>All 19 districts have 0409</a:t>
            </a:r>
          </a:p>
        </p:txBody>
      </p:sp>
      <p:sp>
        <p:nvSpPr>
          <p:cNvPr id="10" name="Text Placeholder 9">
            <a:extLst>
              <a:ext uri="{FF2B5EF4-FFF2-40B4-BE49-F238E27FC236}">
                <a16:creationId xmlns:a16="http://schemas.microsoft.com/office/drawing/2014/main" id="{4FECCFD8-4479-3643-1F43-D4A5A03B4043}"/>
              </a:ext>
            </a:extLst>
          </p:cNvPr>
          <p:cNvSpPr>
            <a:spLocks noGrp="1"/>
          </p:cNvSpPr>
          <p:nvPr>
            <p:ph type="body" sz="quarter" idx="3"/>
          </p:nvPr>
        </p:nvSpPr>
        <p:spPr>
          <a:solidFill>
            <a:schemeClr val="accent5">
              <a:lumMod val="20000"/>
              <a:lumOff val="80000"/>
            </a:schemeClr>
          </a:solidFill>
          <a:ln>
            <a:solidFill>
              <a:schemeClr val="accent1"/>
            </a:solidFill>
          </a:ln>
        </p:spPr>
        <p:txBody>
          <a:bodyPr>
            <a:normAutofit/>
          </a:bodyPr>
          <a:lstStyle/>
          <a:p>
            <a:pPr algn="ctr"/>
            <a:r>
              <a:rPr lang="en-US" sz="2800" dirty="0" err="1"/>
              <a:t>UpK</a:t>
            </a:r>
            <a:r>
              <a:rPr lang="en-US" sz="2800" dirty="0"/>
              <a:t> 5870</a:t>
            </a:r>
          </a:p>
        </p:txBody>
      </p:sp>
      <p:sp>
        <p:nvSpPr>
          <p:cNvPr id="11" name="Content Placeholder 10">
            <a:extLst>
              <a:ext uri="{FF2B5EF4-FFF2-40B4-BE49-F238E27FC236}">
                <a16:creationId xmlns:a16="http://schemas.microsoft.com/office/drawing/2014/main" id="{B0CC2403-9160-FA4B-8EF9-930425CF1144}"/>
              </a:ext>
            </a:extLst>
          </p:cNvPr>
          <p:cNvSpPr>
            <a:spLocks noGrp="1"/>
          </p:cNvSpPr>
          <p:nvPr>
            <p:ph sz="quarter" idx="4"/>
          </p:nvPr>
        </p:nvSpPr>
        <p:spPr>
          <a:xfrm>
            <a:off x="6217919" y="2582334"/>
            <a:ext cx="2450952" cy="3378200"/>
          </a:xfrm>
          <a:ln>
            <a:solidFill>
              <a:schemeClr val="accent1"/>
            </a:solidFill>
          </a:ln>
        </p:spPr>
        <p:txBody>
          <a:bodyPr/>
          <a:lstStyle/>
          <a:p>
            <a:r>
              <a:rPr lang="en-US" dirty="0"/>
              <a:t>Brighton</a:t>
            </a:r>
          </a:p>
          <a:p>
            <a:r>
              <a:rPr lang="en-US" dirty="0"/>
              <a:t>Churchville</a:t>
            </a:r>
          </a:p>
          <a:p>
            <a:r>
              <a:rPr lang="en-US" dirty="0"/>
              <a:t>East Irondequoit </a:t>
            </a:r>
          </a:p>
          <a:p>
            <a:r>
              <a:rPr lang="en-US" dirty="0"/>
              <a:t>Fairport</a:t>
            </a:r>
          </a:p>
          <a:p>
            <a:r>
              <a:rPr lang="en-US" dirty="0"/>
              <a:t>Hilton</a:t>
            </a:r>
          </a:p>
          <a:p>
            <a:r>
              <a:rPr lang="en-US" dirty="0"/>
              <a:t>Honeoye Falls-Lima</a:t>
            </a:r>
          </a:p>
          <a:p>
            <a:r>
              <a:rPr lang="en-US" dirty="0"/>
              <a:t>Penfield</a:t>
            </a:r>
          </a:p>
          <a:p>
            <a:endParaRPr lang="en-US" dirty="0"/>
          </a:p>
        </p:txBody>
      </p:sp>
      <p:sp>
        <p:nvSpPr>
          <p:cNvPr id="5" name="Footer Placeholder 4">
            <a:extLst>
              <a:ext uri="{FF2B5EF4-FFF2-40B4-BE49-F238E27FC236}">
                <a16:creationId xmlns:a16="http://schemas.microsoft.com/office/drawing/2014/main" id="{32906A9E-744B-6305-BECC-BDCCA61361F2}"/>
              </a:ext>
            </a:extLst>
          </p:cNvPr>
          <p:cNvSpPr>
            <a:spLocks noGrp="1"/>
          </p:cNvSpPr>
          <p:nvPr>
            <p:ph type="ftr" sz="quarter" idx="11"/>
          </p:nvPr>
        </p:nvSpPr>
        <p:spPr/>
        <p:txBody>
          <a:bodyPr/>
          <a:lstStyle/>
          <a:p>
            <a:r>
              <a:rPr lang="en-US"/>
              <a:t>Presented by Monroe accountability, Assessment, and Reporting Services</a:t>
            </a:r>
          </a:p>
        </p:txBody>
      </p:sp>
      <p:sp>
        <p:nvSpPr>
          <p:cNvPr id="6" name="Slide Number Placeholder 5">
            <a:extLst>
              <a:ext uri="{FF2B5EF4-FFF2-40B4-BE49-F238E27FC236}">
                <a16:creationId xmlns:a16="http://schemas.microsoft.com/office/drawing/2014/main" id="{A3ACA4E5-E395-CC91-3D0C-B54748EEBC89}"/>
              </a:ext>
            </a:extLst>
          </p:cNvPr>
          <p:cNvSpPr>
            <a:spLocks noGrp="1"/>
          </p:cNvSpPr>
          <p:nvPr>
            <p:ph type="sldNum" sz="quarter" idx="12"/>
          </p:nvPr>
        </p:nvSpPr>
        <p:spPr/>
        <p:txBody>
          <a:bodyPr/>
          <a:lstStyle/>
          <a:p>
            <a:fld id="{79BEEAAF-1A8E-40BF-9D75-11EBA8421C04}" type="slidenum">
              <a:rPr lang="en-US" smtClean="0"/>
              <a:t>9</a:t>
            </a:fld>
            <a:endParaRPr lang="en-US"/>
          </a:p>
        </p:txBody>
      </p:sp>
      <p:sp>
        <p:nvSpPr>
          <p:cNvPr id="12" name="Content Placeholder 10">
            <a:extLst>
              <a:ext uri="{FF2B5EF4-FFF2-40B4-BE49-F238E27FC236}">
                <a16:creationId xmlns:a16="http://schemas.microsoft.com/office/drawing/2014/main" id="{96F2C349-AC76-E68A-6416-59FF0645C181}"/>
              </a:ext>
            </a:extLst>
          </p:cNvPr>
          <p:cNvSpPr txBox="1">
            <a:spLocks/>
          </p:cNvSpPr>
          <p:nvPr/>
        </p:nvSpPr>
        <p:spPr>
          <a:xfrm>
            <a:off x="8668871" y="2582334"/>
            <a:ext cx="2479327" cy="3378200"/>
          </a:xfrm>
          <a:prstGeom prst="rect">
            <a:avLst/>
          </a:prstGeom>
          <a:ln>
            <a:solidFill>
              <a:schemeClr val="accent1"/>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Pittsford</a:t>
            </a:r>
          </a:p>
          <a:p>
            <a:r>
              <a:rPr lang="en-US" dirty="0"/>
              <a:t>Rush-Henrietta</a:t>
            </a:r>
          </a:p>
          <a:p>
            <a:r>
              <a:rPr lang="en-US" dirty="0"/>
              <a:t>Spencerport</a:t>
            </a:r>
          </a:p>
          <a:p>
            <a:r>
              <a:rPr lang="en-US" dirty="0"/>
              <a:t>Webster</a:t>
            </a:r>
          </a:p>
          <a:p>
            <a:r>
              <a:rPr lang="en-US" dirty="0"/>
              <a:t>West Irondequoit</a:t>
            </a:r>
          </a:p>
          <a:p>
            <a:r>
              <a:rPr lang="en-US" dirty="0"/>
              <a:t>Wheatland</a:t>
            </a:r>
          </a:p>
          <a:p>
            <a:endParaRPr lang="en-US" dirty="0"/>
          </a:p>
        </p:txBody>
      </p:sp>
    </p:spTree>
    <p:extLst>
      <p:ext uri="{BB962C8B-B14F-4D97-AF65-F5344CB8AC3E}">
        <p14:creationId xmlns:p14="http://schemas.microsoft.com/office/powerpoint/2010/main" val="155265597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45A6F12489D84BAAB8207321FEDD0B" ma:contentTypeVersion="0" ma:contentTypeDescription="Create a new document." ma:contentTypeScope="" ma:versionID="6a2f54cf4235a79dd05988b93f61dab4">
  <xsd:schema xmlns:xsd="http://www.w3.org/2001/XMLSchema" xmlns:xs="http://www.w3.org/2001/XMLSchema" xmlns:p="http://schemas.microsoft.com/office/2006/metadata/properties" targetNamespace="http://schemas.microsoft.com/office/2006/metadata/properties" ma:root="true" ma:fieldsID="b5949a746ce46bb80ed8d0072250812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E226D5-0285-4827-991A-57F81B6EE6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901C015-706E-47DE-A866-7B75C5F7AF0F}">
  <ds:schemaRefs>
    <ds:schemaRef ds:uri="http://schemas.microsoft.com/sharepoint/v3/contenttype/forms"/>
  </ds:schemaRefs>
</ds:datastoreItem>
</file>

<file path=customXml/itemProps3.xml><?xml version="1.0" encoding="utf-8"?>
<ds:datastoreItem xmlns:ds="http://schemas.openxmlformats.org/officeDocument/2006/customXml" ds:itemID="{550AC462-05A8-448C-B649-78E3E1ECBDB4}">
  <ds:schemaRefs>
    <ds:schemaRef ds:uri="http://purl.org/dc/dcmitype/"/>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Retrospect</Template>
  <TotalTime>3848</TotalTime>
  <Words>1734</Words>
  <Application>Microsoft Office PowerPoint</Application>
  <PresentationFormat>Widescreen</PresentationFormat>
  <Paragraphs>218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Bookman Old Style</vt:lpstr>
      <vt:lpstr>Calibri</vt:lpstr>
      <vt:lpstr>Calibri Light</vt:lpstr>
      <vt:lpstr>Retrospect</vt:lpstr>
      <vt:lpstr>Reporting UPK Programs</vt:lpstr>
      <vt:lpstr>Preschool vs Pre-K</vt:lpstr>
      <vt:lpstr>Pre-K Enrollments</vt:lpstr>
      <vt:lpstr>Pre-K Program Services</vt:lpstr>
      <vt:lpstr>Level 0 &gt; Reports &gt; Program Fact</vt:lpstr>
      <vt:lpstr>Pre-K State Funded Grants</vt:lpstr>
      <vt:lpstr>PowerPoint Presentation</vt:lpstr>
      <vt:lpstr>PowerPoint Presentation</vt:lpstr>
      <vt:lpstr>Districts with 0409 and 5870 (code 902)</vt:lpstr>
      <vt:lpstr>Districts with 0545 and 5875 (code 990)</vt:lpstr>
      <vt:lpstr>Reporting Data</vt:lpstr>
      <vt:lpstr>SIRS-401</vt:lpstr>
      <vt:lpstr>SIRS-333</vt:lpstr>
      <vt:lpstr>Deleting UPK and PreK Programs </vt:lpstr>
      <vt:lpstr>PowerPoint Presentation</vt:lpstr>
      <vt:lpstr>Resources</vt:lpstr>
    </vt:vector>
  </TitlesOfParts>
  <Company>Monroe 2-Orleans BOCES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Hazard</dc:creator>
  <cp:lastModifiedBy>Laurie Hazard</cp:lastModifiedBy>
  <cp:revision>74</cp:revision>
  <dcterms:created xsi:type="dcterms:W3CDTF">2020-10-06T17:21:34Z</dcterms:created>
  <dcterms:modified xsi:type="dcterms:W3CDTF">2024-04-16T15:46:45Z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0x0101002145A6F12489D84BAAB8207321FEDD0B</vt:lpwstr>
  </property>
  <property fmtid="{D5CDD505-2E9C-101B-9397-08002B2CF9AE}" pid="3" name="IsMyDocuments">
    <vt:bool>true</vt:bool>
  </property>
</Properties>
</file>